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aleway"/>
      <p:regular r:id="rId28"/>
      <p:bold r:id="rId29"/>
      <p:italic r:id="rId30"/>
      <p:boldItalic r:id="rId31"/>
    </p:embeddedFont>
    <p:embeddedFont>
      <p:font typeface="Roboto Thin"/>
      <p:regular r:id="rId32"/>
      <p:bold r:id="rId33"/>
      <p:italic r:id="rId34"/>
      <p:boldItalic r:id="rId35"/>
    </p:embeddedFont>
    <p:embeddedFont>
      <p:font typeface="Roboto Medium"/>
      <p:regular r:id="rId36"/>
      <p:bold r:id="rId37"/>
      <p:italic r:id="rId38"/>
      <p:boldItalic r:id="rId39"/>
    </p:embeddedFont>
    <p:embeddedFont>
      <p:font typeface="Roboto"/>
      <p:regular r:id="rId40"/>
      <p:bold r:id="rId41"/>
      <p:italic r:id="rId42"/>
      <p:boldItalic r:id="rId43"/>
    </p:embeddedFont>
    <p:embeddedFont>
      <p:font typeface="Montserrat"/>
      <p:regular r:id="rId44"/>
      <p:bold r:id="rId45"/>
      <p:italic r:id="rId46"/>
      <p:boldItalic r:id="rId47"/>
    </p:embeddedFont>
    <p:embeddedFont>
      <p:font typeface="Lato"/>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Montserrat-regular.fntdata"/><Relationship Id="rId43" Type="http://schemas.openxmlformats.org/officeDocument/2006/relationships/font" Target="fonts/Roboto-boldItalic.fntdata"/><Relationship Id="rId46" Type="http://schemas.openxmlformats.org/officeDocument/2006/relationships/font" Target="fonts/Montserrat-italic.fntdata"/><Relationship Id="rId45" Type="http://schemas.openxmlformats.org/officeDocument/2006/relationships/font" Target="fonts/Montserra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regular.fntdata"/><Relationship Id="rId47" Type="http://schemas.openxmlformats.org/officeDocument/2006/relationships/font" Target="fonts/Montserrat-boldItalic.fntdata"/><Relationship Id="rId49"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boldItalic.fntdata"/><Relationship Id="rId30" Type="http://schemas.openxmlformats.org/officeDocument/2006/relationships/font" Target="fonts/Raleway-italic.fntdata"/><Relationship Id="rId33" Type="http://schemas.openxmlformats.org/officeDocument/2006/relationships/font" Target="fonts/RobotoThin-bold.fntdata"/><Relationship Id="rId32" Type="http://schemas.openxmlformats.org/officeDocument/2006/relationships/font" Target="fonts/RobotoThin-regular.fntdata"/><Relationship Id="rId35" Type="http://schemas.openxmlformats.org/officeDocument/2006/relationships/font" Target="fonts/RobotoThin-boldItalic.fntdata"/><Relationship Id="rId34" Type="http://schemas.openxmlformats.org/officeDocument/2006/relationships/font" Target="fonts/RobotoThin-italic.fntdata"/><Relationship Id="rId37" Type="http://schemas.openxmlformats.org/officeDocument/2006/relationships/font" Target="fonts/RobotoMedium-bold.fntdata"/><Relationship Id="rId36" Type="http://schemas.openxmlformats.org/officeDocument/2006/relationships/font" Target="fonts/RobotoMedium-regular.fntdata"/><Relationship Id="rId39" Type="http://schemas.openxmlformats.org/officeDocument/2006/relationships/font" Target="fonts/RobotoMedium-boldItalic.fntdata"/><Relationship Id="rId38" Type="http://schemas.openxmlformats.org/officeDocument/2006/relationships/font" Target="fonts/RobotoMedium-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aleway-regular.fntdata"/><Relationship Id="rId27" Type="http://schemas.openxmlformats.org/officeDocument/2006/relationships/slide" Target="slides/slide22.xml"/><Relationship Id="rId29" Type="http://schemas.openxmlformats.org/officeDocument/2006/relationships/font" Target="fonts/Raleway-bold.fntdata"/><Relationship Id="rId51" Type="http://schemas.openxmlformats.org/officeDocument/2006/relationships/font" Target="fonts/Lato-boldItalic.fntdata"/><Relationship Id="rId50"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f1d8d50364_0_2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f1d8d50364_0_2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f1d8d50364_0_2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f1d8d50364_0_2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f1d8d50364_0_20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f1d8d50364_0_20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f1d8d50364_0_20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f1d8d50364_0_20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f1d8d50364_0_2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f1d8d50364_0_2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f1d8d50364_0_2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f1d8d50364_0_2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f1d8d50364_0_2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f1d8d50364_0_2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f1d8d50364_0_2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f1d8d50364_0_2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f1d8d50364_0_2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f1d8d50364_0_2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f1d8d50364_0_2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f1d8d50364_0_2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f1d8d50364_0_2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f1d8d50364_0_2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f1d8d50364_0_2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f1d8d50364_0_2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f1d8d50364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f1d8d50364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f1d8d50364_0_1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f1d8d50364_0_1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f1d8d50364_0_20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f1d8d50364_0_20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f1d8d50364_0_20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f1d8d50364_0_20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f1d8d50364_0_2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f1d8d50364_0_2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jp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30" name="Shape 130"/>
        <p:cNvGrpSpPr/>
        <p:nvPr/>
      </p:nvGrpSpPr>
      <p:grpSpPr>
        <a:xfrm>
          <a:off x="0" y="0"/>
          <a:ext cx="0" cy="0"/>
          <a:chOff x="0" y="0"/>
          <a:chExt cx="0" cy="0"/>
        </a:xfrm>
      </p:grpSpPr>
      <p:grpSp>
        <p:nvGrpSpPr>
          <p:cNvPr id="131" name="Google Shape;131;p13"/>
          <p:cNvGrpSpPr/>
          <p:nvPr/>
        </p:nvGrpSpPr>
        <p:grpSpPr>
          <a:xfrm>
            <a:off x="830392" y="1191256"/>
            <a:ext cx="745763" cy="45826"/>
            <a:chOff x="4580561" y="2589004"/>
            <a:chExt cx="1064464" cy="25200"/>
          </a:xfrm>
        </p:grpSpPr>
        <p:sp>
          <p:nvSpPr>
            <p:cNvPr id="132" name="Google Shape;132;p1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 name="Google Shape;134;p1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5" name="Google Shape;135;p1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
        <p:nvSpPr>
          <p:cNvPr id="136" name="Google Shape;136;p13">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7" name="Google Shape;137;p13">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38" name="Google Shape;138;p13">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39" name="Google Shape;139;p13">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140" name="Shape 140"/>
        <p:cNvGrpSpPr/>
        <p:nvPr/>
      </p:nvGrpSpPr>
      <p:grpSpPr>
        <a:xfrm>
          <a:off x="0" y="0"/>
          <a:ext cx="0" cy="0"/>
          <a:chOff x="0" y="0"/>
          <a:chExt cx="0" cy="0"/>
        </a:xfrm>
      </p:grpSpPr>
      <p:pic>
        <p:nvPicPr>
          <p:cNvPr descr="shutterstock_31891705.jpg" id="141" name="Google Shape;141;p14"/>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142" name="Google Shape;142;p1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s"/>
              <a:t>‹#›</a:t>
            </a:fld>
            <a:endParaRPr/>
          </a:p>
        </p:txBody>
      </p:sp>
      <p:sp>
        <p:nvSpPr>
          <p:cNvPr id="144" name="Google Shape;144;p14">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5" name="Google Shape;145;p14">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46" name="Google Shape;146;p14">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47" name="Google Shape;147;p14">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148" name="Google Shape;148;p14"/>
          <p:cNvSpPr txBox="1"/>
          <p:nvPr>
            <p:ph type="title"/>
          </p:nvPr>
        </p:nvSpPr>
        <p:spPr>
          <a:xfrm>
            <a:off x="729450" y="2056375"/>
            <a:ext cx="58875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_2">
    <p:spTree>
      <p:nvGrpSpPr>
        <p:cNvPr id="149" name="Shape 149"/>
        <p:cNvGrpSpPr/>
        <p:nvPr/>
      </p:nvGrpSpPr>
      <p:grpSpPr>
        <a:xfrm>
          <a:off x="0" y="0"/>
          <a:ext cx="0" cy="0"/>
          <a:chOff x="0" y="0"/>
          <a:chExt cx="0" cy="0"/>
        </a:xfrm>
      </p:grpSpPr>
      <p:sp>
        <p:nvSpPr>
          <p:cNvPr id="150" name="Google Shape;150;p1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152" name="Google Shape;152;p15">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156" name="Google Shape;156;p15"/>
          <p:cNvSpPr txBox="1"/>
          <p:nvPr>
            <p:ph idx="1" type="body"/>
          </p:nvPr>
        </p:nvSpPr>
        <p:spPr>
          <a:xfrm>
            <a:off x="729450" y="1068650"/>
            <a:ext cx="7688700" cy="10344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157" name="Shape 157"/>
        <p:cNvGrpSpPr/>
        <p:nvPr/>
      </p:nvGrpSpPr>
      <p:grpSpPr>
        <a:xfrm>
          <a:off x="0" y="0"/>
          <a:ext cx="0" cy="0"/>
          <a:chOff x="0" y="0"/>
          <a:chExt cx="0" cy="0"/>
        </a:xfrm>
      </p:grpSpPr>
      <p:pic>
        <p:nvPicPr>
          <p:cNvPr descr="shutterstock_429987889_edited.jpg" id="158" name="Google Shape;158;p16"/>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59" name="Google Shape;159;p16"/>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 name="Google Shape;160;p16"/>
          <p:cNvGrpSpPr/>
          <p:nvPr/>
        </p:nvGrpSpPr>
        <p:grpSpPr>
          <a:xfrm>
            <a:off x="830392" y="1191256"/>
            <a:ext cx="745763" cy="45826"/>
            <a:chOff x="4580561" y="2589004"/>
            <a:chExt cx="1064464" cy="25200"/>
          </a:xfrm>
        </p:grpSpPr>
        <p:sp>
          <p:nvSpPr>
            <p:cNvPr id="161" name="Google Shape;161;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 name="Google Shape;163;p16"/>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164" name="Google Shape;164;p16"/>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65" name="Google Shape;165;p1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166" name="Google Shape;166;p16">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7" name="Google Shape;167;p16">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68" name="Google Shape;168;p16">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69" name="Google Shape;169;p16">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8.png"/><Relationship Id="rId5"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31.png"/><Relationship Id="rId5" Type="http://schemas.openxmlformats.org/officeDocument/2006/relationships/image" Target="../media/image28.png"/><Relationship Id="rId6" Type="http://schemas.openxmlformats.org/officeDocument/2006/relationships/image" Target="../media/image27.png"/><Relationship Id="rId7" Type="http://schemas.openxmlformats.org/officeDocument/2006/relationships/image" Target="../media/image29.png"/><Relationship Id="rId8"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4.png"/><Relationship Id="rId4" Type="http://schemas.openxmlformats.org/officeDocument/2006/relationships/image" Target="../media/image33.png"/><Relationship Id="rId5" Type="http://schemas.openxmlformats.org/officeDocument/2006/relationships/image" Target="../media/image25.png"/><Relationship Id="rId6"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21.png"/><Relationship Id="rId6"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7"/>
          <p:cNvSpPr txBox="1"/>
          <p:nvPr>
            <p:ph type="title"/>
          </p:nvPr>
        </p:nvSpPr>
        <p:spPr>
          <a:xfrm>
            <a:off x="823850" y="2053000"/>
            <a:ext cx="4972200" cy="1148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1" lang="es" sz="4800">
                <a:solidFill>
                  <a:schemeClr val="lt2"/>
                </a:solidFill>
              </a:rPr>
              <a:t>Score de Riesgo</a:t>
            </a:r>
            <a:endParaRPr b="1" sz="4800">
              <a:solidFill>
                <a:schemeClr val="lt2"/>
              </a:solidFill>
            </a:endParaRPr>
          </a:p>
          <a:p>
            <a:pPr indent="0" lvl="0" marL="0" rtl="0" algn="l">
              <a:spcBef>
                <a:spcPts val="0"/>
              </a:spcBef>
              <a:spcAft>
                <a:spcPts val="0"/>
              </a:spcAft>
              <a:buNone/>
            </a:pPr>
            <a:r>
              <a:rPr b="1" lang="es" sz="2800">
                <a:solidFill>
                  <a:schemeClr val="lt2"/>
                </a:solidFill>
              </a:rPr>
              <a:t>Telecom</a:t>
            </a:r>
            <a:endParaRPr b="1" sz="2800">
              <a:solidFill>
                <a:schemeClr val="lt2"/>
              </a:solidFill>
            </a:endParaRPr>
          </a:p>
        </p:txBody>
      </p:sp>
      <p:sp>
        <p:nvSpPr>
          <p:cNvPr id="175" name="Google Shape;175;p17"/>
          <p:cNvSpPr txBox="1"/>
          <p:nvPr>
            <p:ph idx="4294967295" type="subTitle"/>
          </p:nvPr>
        </p:nvSpPr>
        <p:spPr>
          <a:xfrm>
            <a:off x="823852" y="323505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s" sz="1400"/>
              <a:t>Ximena Lisouski</a:t>
            </a:r>
            <a:endParaRPr b="1"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Variables “nse_percentil” y “lc_monto”</a:t>
            </a:r>
            <a:endParaRPr/>
          </a:p>
          <a:p>
            <a:pPr indent="0" lvl="0" marL="0" rtl="0" algn="l">
              <a:spcBef>
                <a:spcPts val="0"/>
              </a:spcBef>
              <a:spcAft>
                <a:spcPts val="0"/>
              </a:spcAft>
              <a:buNone/>
            </a:pPr>
            <a:r>
              <a:rPr lang="es" sz="1588"/>
              <a:t>Distribución</a:t>
            </a:r>
            <a:endParaRPr sz="1588"/>
          </a:p>
        </p:txBody>
      </p:sp>
      <p:pic>
        <p:nvPicPr>
          <p:cNvPr id="272" name="Google Shape;272;p26"/>
          <p:cNvPicPr preferRelativeResize="0"/>
          <p:nvPr/>
        </p:nvPicPr>
        <p:blipFill>
          <a:blip r:embed="rId3">
            <a:alphaModFix/>
          </a:blip>
          <a:stretch>
            <a:fillRect/>
          </a:stretch>
        </p:blipFill>
        <p:spPr>
          <a:xfrm>
            <a:off x="1939800" y="1432087"/>
            <a:ext cx="2147950" cy="1681325"/>
          </a:xfrm>
          <a:prstGeom prst="rect">
            <a:avLst/>
          </a:prstGeom>
          <a:noFill/>
          <a:ln>
            <a:noFill/>
          </a:ln>
        </p:spPr>
      </p:pic>
      <p:pic>
        <p:nvPicPr>
          <p:cNvPr id="273" name="Google Shape;273;p26"/>
          <p:cNvPicPr preferRelativeResize="0"/>
          <p:nvPr/>
        </p:nvPicPr>
        <p:blipFill>
          <a:blip r:embed="rId4">
            <a:alphaModFix/>
          </a:blip>
          <a:stretch>
            <a:fillRect/>
          </a:stretch>
        </p:blipFill>
        <p:spPr>
          <a:xfrm>
            <a:off x="4772225" y="3193337"/>
            <a:ext cx="2200311" cy="1725287"/>
          </a:xfrm>
          <a:prstGeom prst="rect">
            <a:avLst/>
          </a:prstGeom>
          <a:noFill/>
          <a:ln>
            <a:noFill/>
          </a:ln>
        </p:spPr>
      </p:pic>
      <p:pic>
        <p:nvPicPr>
          <p:cNvPr id="274" name="Google Shape;274;p26"/>
          <p:cNvPicPr preferRelativeResize="0"/>
          <p:nvPr/>
        </p:nvPicPr>
        <p:blipFill>
          <a:blip r:embed="rId5">
            <a:alphaModFix/>
          </a:blip>
          <a:stretch>
            <a:fillRect/>
          </a:stretch>
        </p:blipFill>
        <p:spPr>
          <a:xfrm>
            <a:off x="1928825" y="3193337"/>
            <a:ext cx="2169910" cy="1725287"/>
          </a:xfrm>
          <a:prstGeom prst="rect">
            <a:avLst/>
          </a:prstGeom>
          <a:noFill/>
          <a:ln>
            <a:noFill/>
          </a:ln>
        </p:spPr>
      </p:pic>
      <p:pic>
        <p:nvPicPr>
          <p:cNvPr id="275" name="Google Shape;275;p26"/>
          <p:cNvPicPr preferRelativeResize="0"/>
          <p:nvPr/>
        </p:nvPicPr>
        <p:blipFill>
          <a:blip r:embed="rId6">
            <a:alphaModFix/>
          </a:blip>
          <a:stretch>
            <a:fillRect/>
          </a:stretch>
        </p:blipFill>
        <p:spPr>
          <a:xfrm>
            <a:off x="4787425" y="1423475"/>
            <a:ext cx="2169900" cy="1698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Variables “nse_percentil” y “lc_monto”</a:t>
            </a:r>
            <a:endParaRPr/>
          </a:p>
          <a:p>
            <a:pPr indent="0" lvl="0" marL="0" rtl="0" algn="l">
              <a:spcBef>
                <a:spcPts val="0"/>
              </a:spcBef>
              <a:spcAft>
                <a:spcPts val="0"/>
              </a:spcAft>
              <a:buNone/>
            </a:pPr>
            <a:r>
              <a:rPr lang="es" sz="1588"/>
              <a:t>Correlación</a:t>
            </a:r>
            <a:endParaRPr sz="1588"/>
          </a:p>
        </p:txBody>
      </p:sp>
      <p:pic>
        <p:nvPicPr>
          <p:cNvPr id="281" name="Google Shape;281;p27"/>
          <p:cNvPicPr preferRelativeResize="0"/>
          <p:nvPr/>
        </p:nvPicPr>
        <p:blipFill>
          <a:blip r:embed="rId3">
            <a:alphaModFix/>
          </a:blip>
          <a:stretch>
            <a:fillRect/>
          </a:stretch>
        </p:blipFill>
        <p:spPr>
          <a:xfrm>
            <a:off x="1297500" y="1765050"/>
            <a:ext cx="3533350" cy="1559275"/>
          </a:xfrm>
          <a:prstGeom prst="rect">
            <a:avLst/>
          </a:prstGeom>
          <a:noFill/>
          <a:ln>
            <a:noFill/>
          </a:ln>
        </p:spPr>
      </p:pic>
      <p:sp>
        <p:nvSpPr>
          <p:cNvPr id="282" name="Google Shape;282;p27"/>
          <p:cNvSpPr txBox="1"/>
          <p:nvPr>
            <p:ph type="title"/>
          </p:nvPr>
        </p:nvSpPr>
        <p:spPr>
          <a:xfrm>
            <a:off x="4917800" y="1765038"/>
            <a:ext cx="3758400" cy="1703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sz="1800"/>
              <a:t>Son buenos predictores pero están extremadamente correlacionadas.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s" sz="1800"/>
              <a:t>Propuesta: </a:t>
            </a:r>
            <a:r>
              <a:rPr lang="es" sz="1800"/>
              <a:t>Generar un árbol con ambas variables. </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Variables “nse_percentil” y “lc_monto”</a:t>
            </a:r>
            <a:endParaRPr/>
          </a:p>
          <a:p>
            <a:pPr indent="0" lvl="0" marL="0" rtl="0" algn="l">
              <a:spcBef>
                <a:spcPts val="0"/>
              </a:spcBef>
              <a:spcAft>
                <a:spcPts val="0"/>
              </a:spcAft>
              <a:buNone/>
            </a:pPr>
            <a:r>
              <a:rPr lang="es" sz="1588"/>
              <a:t>Árbol de Decisión</a:t>
            </a:r>
            <a:endParaRPr sz="1588"/>
          </a:p>
        </p:txBody>
      </p:sp>
      <p:pic>
        <p:nvPicPr>
          <p:cNvPr id="288" name="Google Shape;288;p28"/>
          <p:cNvPicPr preferRelativeResize="0"/>
          <p:nvPr/>
        </p:nvPicPr>
        <p:blipFill>
          <a:blip r:embed="rId3">
            <a:alphaModFix/>
          </a:blip>
          <a:stretch>
            <a:fillRect/>
          </a:stretch>
        </p:blipFill>
        <p:spPr>
          <a:xfrm>
            <a:off x="1249850" y="1394400"/>
            <a:ext cx="4106125" cy="1696225"/>
          </a:xfrm>
          <a:prstGeom prst="rect">
            <a:avLst/>
          </a:prstGeom>
          <a:noFill/>
          <a:ln>
            <a:noFill/>
          </a:ln>
        </p:spPr>
      </p:pic>
      <p:pic>
        <p:nvPicPr>
          <p:cNvPr id="289" name="Google Shape;289;p28"/>
          <p:cNvPicPr preferRelativeResize="0"/>
          <p:nvPr/>
        </p:nvPicPr>
        <p:blipFill>
          <a:blip r:embed="rId4">
            <a:alphaModFix/>
          </a:blip>
          <a:stretch>
            <a:fillRect/>
          </a:stretch>
        </p:blipFill>
        <p:spPr>
          <a:xfrm>
            <a:off x="978975" y="3253375"/>
            <a:ext cx="2263769" cy="1696225"/>
          </a:xfrm>
          <a:prstGeom prst="rect">
            <a:avLst/>
          </a:prstGeom>
          <a:noFill/>
          <a:ln>
            <a:noFill/>
          </a:ln>
        </p:spPr>
      </p:pic>
      <p:pic>
        <p:nvPicPr>
          <p:cNvPr id="290" name="Google Shape;290;p28"/>
          <p:cNvPicPr preferRelativeResize="0"/>
          <p:nvPr/>
        </p:nvPicPr>
        <p:blipFill>
          <a:blip r:embed="rId5">
            <a:alphaModFix/>
          </a:blip>
          <a:stretch>
            <a:fillRect/>
          </a:stretch>
        </p:blipFill>
        <p:spPr>
          <a:xfrm>
            <a:off x="3375448" y="3253375"/>
            <a:ext cx="2248151" cy="1696225"/>
          </a:xfrm>
          <a:prstGeom prst="rect">
            <a:avLst/>
          </a:prstGeom>
          <a:noFill/>
          <a:ln>
            <a:noFill/>
          </a:ln>
        </p:spPr>
      </p:pic>
      <p:sp>
        <p:nvSpPr>
          <p:cNvPr id="291" name="Google Shape;291;p28"/>
          <p:cNvSpPr txBox="1"/>
          <p:nvPr>
            <p:ph type="title"/>
          </p:nvPr>
        </p:nvSpPr>
        <p:spPr>
          <a:xfrm>
            <a:off x="6067025" y="2176525"/>
            <a:ext cx="23604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sz="2200"/>
              <a:t>Se generan 3 variables binarias, una por cada uno de los primeros 3 nodos. </a:t>
            </a:r>
            <a:endParaRPr sz="1388"/>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9"/>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Feature Engineering y Selección de Variables</a:t>
            </a:r>
            <a:endParaRPr/>
          </a:p>
          <a:p>
            <a:pPr indent="0" lvl="0" marL="0" rtl="0" algn="l">
              <a:spcBef>
                <a:spcPts val="0"/>
              </a:spcBef>
              <a:spcAft>
                <a:spcPts val="0"/>
              </a:spcAft>
              <a:buNone/>
            </a:pPr>
            <a:r>
              <a:t/>
            </a:r>
            <a:endParaRPr sz="1588"/>
          </a:p>
        </p:txBody>
      </p:sp>
      <p:grpSp>
        <p:nvGrpSpPr>
          <p:cNvPr id="297" name="Google Shape;297;p29"/>
          <p:cNvGrpSpPr/>
          <p:nvPr/>
        </p:nvGrpSpPr>
        <p:grpSpPr>
          <a:xfrm>
            <a:off x="1120450" y="1323315"/>
            <a:ext cx="7596472" cy="426947"/>
            <a:chOff x="710675" y="1323181"/>
            <a:chExt cx="7300790" cy="731700"/>
          </a:xfrm>
        </p:grpSpPr>
        <p:sp>
          <p:nvSpPr>
            <p:cNvPr id="298" name="Google Shape;298;p29"/>
            <p:cNvSpPr txBox="1"/>
            <p:nvPr/>
          </p:nvSpPr>
          <p:spPr>
            <a:xfrm>
              <a:off x="710675" y="1373345"/>
              <a:ext cx="14982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s" sz="2000">
                  <a:solidFill>
                    <a:srgbClr val="155B55"/>
                  </a:solidFill>
                  <a:latin typeface="Roboto Medium"/>
                  <a:ea typeface="Roboto Medium"/>
                  <a:cs typeface="Roboto Medium"/>
                  <a:sym typeface="Roboto Medium"/>
                </a:rPr>
                <a:t>Variables Binarias</a:t>
              </a:r>
              <a:endParaRPr sz="2000">
                <a:solidFill>
                  <a:srgbClr val="155B55"/>
                </a:solidFill>
                <a:latin typeface="Roboto Medium"/>
                <a:ea typeface="Roboto Medium"/>
                <a:cs typeface="Roboto Medium"/>
                <a:sym typeface="Roboto Medium"/>
              </a:endParaRPr>
            </a:p>
          </p:txBody>
        </p:sp>
        <p:sp>
          <p:nvSpPr>
            <p:cNvPr id="299" name="Google Shape;299;p29"/>
            <p:cNvSpPr/>
            <p:nvPr/>
          </p:nvSpPr>
          <p:spPr>
            <a:xfrm>
              <a:off x="2308464" y="1323181"/>
              <a:ext cx="5703000" cy="731700"/>
            </a:xfrm>
            <a:prstGeom prst="rect">
              <a:avLst/>
            </a:prstGeom>
            <a:solidFill>
              <a:srgbClr val="155B55"/>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29"/>
            <p:cNvSpPr txBox="1"/>
            <p:nvPr/>
          </p:nvSpPr>
          <p:spPr>
            <a:xfrm>
              <a:off x="2358223" y="1407447"/>
              <a:ext cx="5322000" cy="5754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s" sz="1200">
                  <a:solidFill>
                    <a:srgbClr val="FFFFFF"/>
                  </a:solidFill>
                  <a:latin typeface="Roboto"/>
                  <a:ea typeface="Roboto"/>
                  <a:cs typeface="Roboto"/>
                  <a:sym typeface="Roboto"/>
                </a:rPr>
                <a:t>Se generan algunas variables binarias sobre información monetaria. </a:t>
              </a:r>
              <a:endParaRPr sz="1200">
                <a:solidFill>
                  <a:srgbClr val="FFFFFF"/>
                </a:solidFill>
                <a:latin typeface="Roboto"/>
                <a:ea typeface="Roboto"/>
                <a:cs typeface="Roboto"/>
                <a:sym typeface="Roboto"/>
              </a:endParaRPr>
            </a:p>
          </p:txBody>
        </p:sp>
      </p:grpSp>
      <p:grpSp>
        <p:nvGrpSpPr>
          <p:cNvPr id="301" name="Google Shape;301;p29"/>
          <p:cNvGrpSpPr/>
          <p:nvPr/>
        </p:nvGrpSpPr>
        <p:grpSpPr>
          <a:xfrm>
            <a:off x="381000" y="1872903"/>
            <a:ext cx="8336291" cy="536409"/>
            <a:chOff x="7" y="2207522"/>
            <a:chExt cx="8011813" cy="731700"/>
          </a:xfrm>
        </p:grpSpPr>
        <p:sp>
          <p:nvSpPr>
            <p:cNvPr id="302" name="Google Shape;302;p29"/>
            <p:cNvSpPr txBox="1"/>
            <p:nvPr/>
          </p:nvSpPr>
          <p:spPr>
            <a:xfrm>
              <a:off x="7" y="2257724"/>
              <a:ext cx="21591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s" sz="2000">
                  <a:solidFill>
                    <a:srgbClr val="1B786F"/>
                  </a:solidFill>
                  <a:latin typeface="Roboto Medium"/>
                  <a:ea typeface="Roboto Medium"/>
                  <a:cs typeface="Roboto Medium"/>
                  <a:sym typeface="Roboto Medium"/>
                </a:rPr>
                <a:t>Selección de variables</a:t>
              </a:r>
              <a:endParaRPr sz="2000">
                <a:solidFill>
                  <a:srgbClr val="1B786F"/>
                </a:solidFill>
                <a:latin typeface="Roboto Medium"/>
                <a:ea typeface="Roboto Medium"/>
                <a:cs typeface="Roboto Medium"/>
                <a:sym typeface="Roboto Medium"/>
              </a:endParaRPr>
            </a:p>
          </p:txBody>
        </p:sp>
        <p:sp>
          <p:nvSpPr>
            <p:cNvPr id="303" name="Google Shape;303;p29"/>
            <p:cNvSpPr/>
            <p:nvPr/>
          </p:nvSpPr>
          <p:spPr>
            <a:xfrm>
              <a:off x="2308464" y="2207522"/>
              <a:ext cx="5703000" cy="731700"/>
            </a:xfrm>
            <a:prstGeom prst="rect">
              <a:avLst/>
            </a:prstGeom>
            <a:solidFill>
              <a:srgbClr val="1B786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29"/>
            <p:cNvSpPr txBox="1"/>
            <p:nvPr/>
          </p:nvSpPr>
          <p:spPr>
            <a:xfrm>
              <a:off x="2378120" y="2414090"/>
              <a:ext cx="5633700" cy="3399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s" sz="1000">
                  <a:solidFill>
                    <a:srgbClr val="FFFFFF"/>
                  </a:solidFill>
                  <a:latin typeface="Roboto"/>
                  <a:ea typeface="Roboto"/>
                  <a:cs typeface="Roboto"/>
                  <a:sym typeface="Roboto"/>
                </a:rPr>
                <a:t>Se calcula la importancia de variables con un algoritmo de Random Forest y se seleccionan las 25 más importantes. Se eliminan las que tienen correlación superior a 0.7, dejando fuera 4 variables. </a:t>
              </a:r>
              <a:endParaRPr sz="1000">
                <a:solidFill>
                  <a:srgbClr val="FFFFFF"/>
                </a:solidFill>
                <a:latin typeface="Roboto"/>
                <a:ea typeface="Roboto"/>
                <a:cs typeface="Roboto"/>
                <a:sym typeface="Roboto"/>
              </a:endParaRPr>
            </a:p>
          </p:txBody>
        </p:sp>
      </p:grpSp>
      <p:pic>
        <p:nvPicPr>
          <p:cNvPr id="305" name="Google Shape;305;p29"/>
          <p:cNvPicPr preferRelativeResize="0"/>
          <p:nvPr/>
        </p:nvPicPr>
        <p:blipFill>
          <a:blip r:embed="rId3">
            <a:alphaModFix/>
          </a:blip>
          <a:stretch>
            <a:fillRect/>
          </a:stretch>
        </p:blipFill>
        <p:spPr>
          <a:xfrm>
            <a:off x="1752000" y="2571750"/>
            <a:ext cx="3879926" cy="2137675"/>
          </a:xfrm>
          <a:prstGeom prst="rect">
            <a:avLst/>
          </a:prstGeom>
          <a:noFill/>
          <a:ln>
            <a:noFill/>
          </a:ln>
        </p:spPr>
      </p:pic>
      <p:pic>
        <p:nvPicPr>
          <p:cNvPr id="306" name="Google Shape;306;p29"/>
          <p:cNvPicPr preferRelativeResize="0"/>
          <p:nvPr/>
        </p:nvPicPr>
        <p:blipFill>
          <a:blip r:embed="rId4">
            <a:alphaModFix/>
          </a:blip>
          <a:stretch>
            <a:fillRect/>
          </a:stretch>
        </p:blipFill>
        <p:spPr>
          <a:xfrm>
            <a:off x="5834400" y="2571750"/>
            <a:ext cx="2882522" cy="21376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Train vs Test / Elección de Algoritmo</a:t>
            </a:r>
            <a:endParaRPr/>
          </a:p>
        </p:txBody>
      </p:sp>
      <p:grpSp>
        <p:nvGrpSpPr>
          <p:cNvPr id="312" name="Google Shape;312;p30"/>
          <p:cNvGrpSpPr/>
          <p:nvPr/>
        </p:nvGrpSpPr>
        <p:grpSpPr>
          <a:xfrm>
            <a:off x="3438258" y="1422358"/>
            <a:ext cx="2267503" cy="1400651"/>
            <a:chOff x="1118222" y="283725"/>
            <a:chExt cx="2090828" cy="4076400"/>
          </a:xfrm>
        </p:grpSpPr>
        <p:sp>
          <p:nvSpPr>
            <p:cNvPr id="313" name="Google Shape;313;p30"/>
            <p:cNvSpPr/>
            <p:nvPr/>
          </p:nvSpPr>
          <p:spPr>
            <a:xfrm>
              <a:off x="1178650" y="283725"/>
              <a:ext cx="2030400" cy="4076400"/>
            </a:xfrm>
            <a:prstGeom prst="rect">
              <a:avLst/>
            </a:prstGeom>
            <a:solidFill>
              <a:srgbClr val="1B7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0"/>
            <p:cNvSpPr/>
            <p:nvPr/>
          </p:nvSpPr>
          <p:spPr>
            <a:xfrm>
              <a:off x="1118222" y="341774"/>
              <a:ext cx="2030400" cy="1820400"/>
            </a:xfrm>
            <a:prstGeom prst="rect">
              <a:avLst/>
            </a:prstGeom>
            <a:solidFill>
              <a:srgbClr val="FFFFFF"/>
            </a:solidFill>
            <a:ln cap="flat" cmpd="sng" w="19050">
              <a:solidFill>
                <a:srgbClr val="1D7E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0"/>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1D7E75"/>
                  </a:solidFill>
                  <a:latin typeface="Roboto Medium"/>
                  <a:ea typeface="Roboto Medium"/>
                  <a:cs typeface="Roboto Medium"/>
                  <a:sym typeface="Roboto Medium"/>
                </a:rPr>
                <a:t>Regresión Lineal</a:t>
              </a:r>
              <a:endParaRPr sz="1200">
                <a:solidFill>
                  <a:srgbClr val="1D7E75"/>
                </a:solidFill>
                <a:latin typeface="Roboto Medium"/>
                <a:ea typeface="Roboto Medium"/>
                <a:cs typeface="Roboto Medium"/>
                <a:sym typeface="Roboto Medium"/>
              </a:endParaRPr>
            </a:p>
          </p:txBody>
        </p:sp>
        <p:sp>
          <p:nvSpPr>
            <p:cNvPr id="316" name="Google Shape;316;p30"/>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rgbClr val="1D7E75"/>
                  </a:solidFill>
                  <a:latin typeface="Roboto"/>
                  <a:ea typeface="Roboto"/>
                  <a:cs typeface="Roboto"/>
                  <a:sym typeface="Roboto"/>
                </a:rPr>
                <a:t>Modelo 1</a:t>
              </a:r>
              <a:endParaRPr sz="1800">
                <a:solidFill>
                  <a:srgbClr val="1D7E75"/>
                </a:solidFill>
                <a:latin typeface="Roboto Thin"/>
                <a:ea typeface="Roboto Thin"/>
                <a:cs typeface="Roboto Thin"/>
                <a:sym typeface="Roboto Thin"/>
              </a:endParaRPr>
            </a:p>
          </p:txBody>
        </p:sp>
        <p:sp>
          <p:nvSpPr>
            <p:cNvPr id="317" name="Google Shape;317;p30"/>
            <p:cNvSpPr/>
            <p:nvPr/>
          </p:nvSpPr>
          <p:spPr>
            <a:xfrm rot="5400000">
              <a:off x="1982443" y="2091786"/>
              <a:ext cx="284400" cy="2757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0"/>
            <p:cNvSpPr/>
            <p:nvPr/>
          </p:nvSpPr>
          <p:spPr>
            <a:xfrm>
              <a:off x="1118227" y="2626097"/>
              <a:ext cx="2030400" cy="10854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FFFFFF"/>
                </a:buClr>
                <a:buSzPts val="1200"/>
                <a:buFont typeface="Roboto"/>
                <a:buChar char="●"/>
              </a:pPr>
              <a:r>
                <a:rPr lang="es" sz="1200">
                  <a:solidFill>
                    <a:srgbClr val="FFFFFF"/>
                  </a:solidFill>
                  <a:latin typeface="Roboto"/>
                  <a:ea typeface="Roboto"/>
                  <a:cs typeface="Roboto"/>
                  <a:sym typeface="Roboto"/>
                </a:rPr>
                <a:t>Mejor AUC: </a:t>
              </a:r>
              <a:r>
                <a:rPr b="1" lang="es" sz="1200">
                  <a:solidFill>
                    <a:srgbClr val="FFFFFF"/>
                  </a:solidFill>
                  <a:latin typeface="Roboto"/>
                  <a:ea typeface="Roboto"/>
                  <a:cs typeface="Roboto"/>
                  <a:sym typeface="Roboto"/>
                </a:rPr>
                <a:t>0.7335</a:t>
              </a:r>
              <a:endParaRPr b="1" sz="1200">
                <a:solidFill>
                  <a:srgbClr val="FFFFFF"/>
                </a:solidFill>
                <a:latin typeface="Roboto"/>
                <a:ea typeface="Roboto"/>
                <a:cs typeface="Roboto"/>
                <a:sym typeface="Roboto"/>
              </a:endParaRPr>
            </a:p>
          </p:txBody>
        </p:sp>
      </p:grpSp>
      <p:grpSp>
        <p:nvGrpSpPr>
          <p:cNvPr id="319" name="Google Shape;319;p30"/>
          <p:cNvGrpSpPr/>
          <p:nvPr/>
        </p:nvGrpSpPr>
        <p:grpSpPr>
          <a:xfrm>
            <a:off x="6222294" y="1422358"/>
            <a:ext cx="2277029" cy="1400651"/>
            <a:chOff x="1109438" y="283725"/>
            <a:chExt cx="2099612" cy="4076400"/>
          </a:xfrm>
        </p:grpSpPr>
        <p:sp>
          <p:nvSpPr>
            <p:cNvPr id="320" name="Google Shape;320;p30"/>
            <p:cNvSpPr/>
            <p:nvPr/>
          </p:nvSpPr>
          <p:spPr>
            <a:xfrm>
              <a:off x="1178650" y="283725"/>
              <a:ext cx="2030400" cy="4076400"/>
            </a:xfrm>
            <a:prstGeom prst="rect">
              <a:avLst/>
            </a:prstGeom>
            <a:solidFill>
              <a:srgbClr val="1B7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0"/>
            <p:cNvSpPr/>
            <p:nvPr/>
          </p:nvSpPr>
          <p:spPr>
            <a:xfrm>
              <a:off x="1118218" y="341776"/>
              <a:ext cx="2030400" cy="1820400"/>
            </a:xfrm>
            <a:prstGeom prst="rect">
              <a:avLst/>
            </a:prstGeom>
            <a:solidFill>
              <a:srgbClr val="FFFFFF"/>
            </a:solidFill>
            <a:ln cap="flat" cmpd="sng" w="19050">
              <a:solidFill>
                <a:srgbClr val="1D7E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0"/>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1D7E75"/>
                  </a:solidFill>
                  <a:latin typeface="Roboto Medium"/>
                  <a:ea typeface="Roboto Medium"/>
                  <a:cs typeface="Roboto Medium"/>
                  <a:sym typeface="Roboto Medium"/>
                </a:rPr>
                <a:t>Random Forest</a:t>
              </a:r>
              <a:endParaRPr sz="1200">
                <a:solidFill>
                  <a:srgbClr val="1D7E75"/>
                </a:solidFill>
                <a:latin typeface="Roboto Medium"/>
                <a:ea typeface="Roboto Medium"/>
                <a:cs typeface="Roboto Medium"/>
                <a:sym typeface="Roboto Medium"/>
              </a:endParaRPr>
            </a:p>
          </p:txBody>
        </p:sp>
        <p:sp>
          <p:nvSpPr>
            <p:cNvPr id="323" name="Google Shape;323;p30"/>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rgbClr val="1D7E75"/>
                  </a:solidFill>
                  <a:latin typeface="Roboto"/>
                  <a:ea typeface="Roboto"/>
                  <a:cs typeface="Roboto"/>
                  <a:sym typeface="Roboto"/>
                </a:rPr>
                <a:t>Modelo 2</a:t>
              </a:r>
              <a:endParaRPr sz="1800">
                <a:solidFill>
                  <a:srgbClr val="1D7E75"/>
                </a:solidFill>
                <a:latin typeface="Roboto Thin"/>
                <a:ea typeface="Roboto Thin"/>
                <a:cs typeface="Roboto Thin"/>
                <a:sym typeface="Roboto Thin"/>
              </a:endParaRPr>
            </a:p>
          </p:txBody>
        </p:sp>
        <p:sp>
          <p:nvSpPr>
            <p:cNvPr id="324" name="Google Shape;324;p30"/>
            <p:cNvSpPr/>
            <p:nvPr/>
          </p:nvSpPr>
          <p:spPr>
            <a:xfrm rot="5400000">
              <a:off x="1982448" y="2091599"/>
              <a:ext cx="284400" cy="2757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0"/>
            <p:cNvSpPr/>
            <p:nvPr/>
          </p:nvSpPr>
          <p:spPr>
            <a:xfrm>
              <a:off x="1109438" y="2625708"/>
              <a:ext cx="2030400" cy="10854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FFFFFF"/>
                </a:buClr>
                <a:buSzPts val="1200"/>
                <a:buFont typeface="Roboto"/>
                <a:buChar char="●"/>
              </a:pPr>
              <a:r>
                <a:rPr lang="es" sz="1200">
                  <a:solidFill>
                    <a:srgbClr val="FFFFFF"/>
                  </a:solidFill>
                  <a:latin typeface="Roboto"/>
                  <a:ea typeface="Roboto"/>
                  <a:cs typeface="Roboto"/>
                  <a:sym typeface="Roboto"/>
                </a:rPr>
                <a:t>Mejor AUC: </a:t>
              </a:r>
              <a:r>
                <a:rPr b="1" lang="es" sz="1200">
                  <a:solidFill>
                    <a:schemeClr val="lt1"/>
                  </a:solidFill>
                  <a:latin typeface="Roboto"/>
                  <a:ea typeface="Roboto"/>
                  <a:cs typeface="Roboto"/>
                  <a:sym typeface="Roboto"/>
                </a:rPr>
                <a:t>0.733</a:t>
              </a:r>
              <a:endParaRPr b="1" sz="1200">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rPr lang="es" sz="1200">
                  <a:solidFill>
                    <a:srgbClr val="FFFFFF"/>
                  </a:solidFill>
                  <a:latin typeface="Roboto"/>
                  <a:ea typeface="Roboto"/>
                  <a:cs typeface="Roboto"/>
                  <a:sym typeface="Roboto"/>
                </a:rPr>
                <a:t> </a:t>
              </a:r>
              <a:endParaRPr sz="1100">
                <a:solidFill>
                  <a:srgbClr val="FFFFFF"/>
                </a:solidFill>
                <a:latin typeface="Roboto"/>
                <a:ea typeface="Roboto"/>
                <a:cs typeface="Roboto"/>
                <a:sym typeface="Roboto"/>
              </a:endParaRPr>
            </a:p>
          </p:txBody>
        </p:sp>
      </p:grpSp>
      <p:sp>
        <p:nvSpPr>
          <p:cNvPr id="326" name="Google Shape;326;p30"/>
          <p:cNvSpPr/>
          <p:nvPr/>
        </p:nvSpPr>
        <p:spPr>
          <a:xfrm>
            <a:off x="660500" y="1471350"/>
            <a:ext cx="2424900" cy="27942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0" lIns="91425" spcFirstLastPara="1" rIns="91425" wrap="square" tIns="108000">
            <a:noAutofit/>
          </a:bodyPr>
          <a:lstStyle/>
          <a:p>
            <a:pPr indent="3600" lvl="0" marL="0" rtl="0" algn="ctr">
              <a:spcBef>
                <a:spcPts val="0"/>
              </a:spcBef>
              <a:spcAft>
                <a:spcPts val="0"/>
              </a:spcAft>
              <a:buNone/>
            </a:pPr>
            <a:r>
              <a:rPr b="1" lang="es">
                <a:latin typeface="Lato"/>
                <a:ea typeface="Lato"/>
                <a:cs typeface="Lato"/>
                <a:sym typeface="Lato"/>
              </a:rPr>
              <a:t>Train (70%) vs Test (30%)</a:t>
            </a:r>
            <a:endParaRPr b="1">
              <a:latin typeface="Lato"/>
              <a:ea typeface="Lato"/>
              <a:cs typeface="Lato"/>
              <a:sym typeface="Lato"/>
            </a:endParaRPr>
          </a:p>
          <a:p>
            <a:pPr indent="3600" lvl="0" marL="0" rtl="0" algn="ctr">
              <a:spcBef>
                <a:spcPts val="0"/>
              </a:spcBef>
              <a:spcAft>
                <a:spcPts val="0"/>
              </a:spcAft>
              <a:buNone/>
            </a:pPr>
            <a:r>
              <a:t/>
            </a:r>
            <a:endParaRPr b="1">
              <a:latin typeface="Lato"/>
              <a:ea typeface="Lato"/>
              <a:cs typeface="Lato"/>
              <a:sym typeface="Lato"/>
            </a:endParaRPr>
          </a:p>
          <a:p>
            <a:pPr indent="3600" lvl="0" marL="0" rtl="0" algn="ctr">
              <a:spcBef>
                <a:spcPts val="0"/>
              </a:spcBef>
              <a:spcAft>
                <a:spcPts val="0"/>
              </a:spcAft>
              <a:buNone/>
            </a:pPr>
            <a:r>
              <a:t/>
            </a:r>
            <a:endParaRPr b="1">
              <a:latin typeface="Lato"/>
              <a:ea typeface="Lato"/>
              <a:cs typeface="Lato"/>
              <a:sym typeface="Lato"/>
            </a:endParaRPr>
          </a:p>
          <a:p>
            <a:pPr indent="3600" lvl="0" marL="0" rtl="0" algn="ctr">
              <a:spcBef>
                <a:spcPts val="0"/>
              </a:spcBef>
              <a:spcAft>
                <a:spcPts val="0"/>
              </a:spcAft>
              <a:buNone/>
            </a:pPr>
            <a:r>
              <a:t/>
            </a:r>
            <a:endParaRPr b="1">
              <a:latin typeface="Lato"/>
              <a:ea typeface="Lato"/>
              <a:cs typeface="Lato"/>
              <a:sym typeface="Lato"/>
            </a:endParaRPr>
          </a:p>
          <a:p>
            <a:pPr indent="3600" lvl="0" marL="0" rtl="0" algn="ctr">
              <a:spcBef>
                <a:spcPts val="0"/>
              </a:spcBef>
              <a:spcAft>
                <a:spcPts val="0"/>
              </a:spcAft>
              <a:buNone/>
            </a:pPr>
            <a:r>
              <a:t/>
            </a:r>
            <a:endParaRPr b="1">
              <a:latin typeface="Lato"/>
              <a:ea typeface="Lato"/>
              <a:cs typeface="Lato"/>
              <a:sym typeface="Lato"/>
            </a:endParaRPr>
          </a:p>
          <a:p>
            <a:pPr indent="3600" lvl="0" marL="0" rtl="0" algn="ctr">
              <a:spcBef>
                <a:spcPts val="0"/>
              </a:spcBef>
              <a:spcAft>
                <a:spcPts val="0"/>
              </a:spcAft>
              <a:buNone/>
            </a:pPr>
            <a:r>
              <a:t/>
            </a:r>
            <a:endParaRPr b="1">
              <a:latin typeface="Lato"/>
              <a:ea typeface="Lato"/>
              <a:cs typeface="Lato"/>
              <a:sym typeface="Lato"/>
            </a:endParaRPr>
          </a:p>
          <a:p>
            <a:pPr indent="3600" lvl="0" marL="0" rtl="0" algn="ctr">
              <a:spcBef>
                <a:spcPts val="0"/>
              </a:spcBef>
              <a:spcAft>
                <a:spcPts val="0"/>
              </a:spcAft>
              <a:buNone/>
            </a:pPr>
            <a:r>
              <a:t/>
            </a:r>
            <a:endParaRPr b="1">
              <a:latin typeface="Lato"/>
              <a:ea typeface="Lato"/>
              <a:cs typeface="Lato"/>
              <a:sym typeface="Lato"/>
            </a:endParaRPr>
          </a:p>
          <a:p>
            <a:pPr indent="3600" lvl="0" marL="0" rtl="0" algn="ctr">
              <a:spcBef>
                <a:spcPts val="0"/>
              </a:spcBef>
              <a:spcAft>
                <a:spcPts val="0"/>
              </a:spcAft>
              <a:buNone/>
            </a:pPr>
            <a:r>
              <a:t/>
            </a:r>
            <a:endParaRPr b="1">
              <a:latin typeface="Lato"/>
              <a:ea typeface="Lato"/>
              <a:cs typeface="Lato"/>
              <a:sym typeface="Lato"/>
            </a:endParaRPr>
          </a:p>
          <a:p>
            <a:pPr indent="3600" lvl="0" marL="0" rtl="0" algn="ctr">
              <a:spcBef>
                <a:spcPts val="0"/>
              </a:spcBef>
              <a:spcAft>
                <a:spcPts val="0"/>
              </a:spcAft>
              <a:buNone/>
            </a:pPr>
            <a:r>
              <a:t/>
            </a:r>
            <a:endParaRPr b="1">
              <a:latin typeface="Lato"/>
              <a:ea typeface="Lato"/>
              <a:cs typeface="Lato"/>
              <a:sym typeface="Lato"/>
            </a:endParaRPr>
          </a:p>
          <a:p>
            <a:pPr indent="3600" lvl="0" marL="0" rtl="0" algn="l">
              <a:spcBef>
                <a:spcPts val="0"/>
              </a:spcBef>
              <a:spcAft>
                <a:spcPts val="0"/>
              </a:spcAft>
              <a:buNone/>
            </a:pPr>
            <a:r>
              <a:t/>
            </a:r>
            <a:endParaRPr b="1" sz="1200" u="sng">
              <a:latin typeface="Lato"/>
              <a:ea typeface="Lato"/>
              <a:cs typeface="Lato"/>
              <a:sym typeface="Lato"/>
            </a:endParaRPr>
          </a:p>
          <a:p>
            <a:pPr indent="3600" lvl="0" marL="0" rtl="0" algn="l">
              <a:spcBef>
                <a:spcPts val="0"/>
              </a:spcBef>
              <a:spcAft>
                <a:spcPts val="0"/>
              </a:spcAft>
              <a:buNone/>
            </a:pPr>
            <a:r>
              <a:rPr b="1" lang="es" sz="1200" u="sng">
                <a:latin typeface="Lato"/>
                <a:ea typeface="Lato"/>
                <a:cs typeface="Lato"/>
                <a:sym typeface="Lato"/>
              </a:rPr>
              <a:t>Selección de Hiperparámetros:</a:t>
            </a:r>
            <a:endParaRPr b="1" sz="1200" u="sng">
              <a:latin typeface="Lato"/>
              <a:ea typeface="Lato"/>
              <a:cs typeface="Lato"/>
              <a:sym typeface="Lato"/>
            </a:endParaRPr>
          </a:p>
          <a:p>
            <a:pPr indent="3600" lvl="0" marL="0" rtl="0" algn="l">
              <a:spcBef>
                <a:spcPts val="0"/>
              </a:spcBef>
              <a:spcAft>
                <a:spcPts val="0"/>
              </a:spcAft>
              <a:buNone/>
            </a:pPr>
            <a:r>
              <a:rPr b="1" lang="es" sz="1100">
                <a:latin typeface="Lato"/>
                <a:ea typeface="Lato"/>
                <a:cs typeface="Lato"/>
                <a:sym typeface="Lato"/>
              </a:rPr>
              <a:t>GridSearch con 4 folds</a:t>
            </a:r>
            <a:endParaRPr b="1" sz="1100">
              <a:latin typeface="Lato"/>
              <a:ea typeface="Lato"/>
              <a:cs typeface="Lato"/>
              <a:sym typeface="Lato"/>
            </a:endParaRPr>
          </a:p>
          <a:p>
            <a:pPr indent="3600" lvl="0" marL="0" rtl="0" algn="l">
              <a:spcBef>
                <a:spcPts val="0"/>
              </a:spcBef>
              <a:spcAft>
                <a:spcPts val="0"/>
              </a:spcAft>
              <a:buNone/>
            </a:pPr>
            <a:r>
              <a:rPr b="1" lang="es" sz="1100">
                <a:latin typeface="Lato"/>
                <a:ea typeface="Lato"/>
                <a:cs typeface="Lato"/>
                <a:sym typeface="Lato"/>
              </a:rPr>
              <a:t>Optimización: AUC</a:t>
            </a:r>
            <a:endParaRPr b="1" sz="1100">
              <a:latin typeface="Lato"/>
              <a:ea typeface="Lato"/>
              <a:cs typeface="Lato"/>
              <a:sym typeface="Lato"/>
            </a:endParaRPr>
          </a:p>
        </p:txBody>
      </p:sp>
      <p:pic>
        <p:nvPicPr>
          <p:cNvPr id="327" name="Google Shape;327;p30"/>
          <p:cNvPicPr preferRelativeResize="0"/>
          <p:nvPr/>
        </p:nvPicPr>
        <p:blipFill>
          <a:blip r:embed="rId3">
            <a:alphaModFix/>
          </a:blip>
          <a:stretch>
            <a:fillRect/>
          </a:stretch>
        </p:blipFill>
        <p:spPr>
          <a:xfrm>
            <a:off x="940100" y="1946638"/>
            <a:ext cx="1801200" cy="1457325"/>
          </a:xfrm>
          <a:prstGeom prst="rect">
            <a:avLst/>
          </a:prstGeom>
          <a:noFill/>
          <a:ln>
            <a:noFill/>
          </a:ln>
        </p:spPr>
      </p:pic>
      <p:pic>
        <p:nvPicPr>
          <p:cNvPr id="328" name="Google Shape;328;p30"/>
          <p:cNvPicPr preferRelativeResize="0"/>
          <p:nvPr/>
        </p:nvPicPr>
        <p:blipFill>
          <a:blip r:embed="rId4">
            <a:alphaModFix/>
          </a:blip>
          <a:stretch>
            <a:fillRect/>
          </a:stretch>
        </p:blipFill>
        <p:spPr>
          <a:xfrm>
            <a:off x="3225738" y="2937501"/>
            <a:ext cx="2692525" cy="1714625"/>
          </a:xfrm>
          <a:prstGeom prst="rect">
            <a:avLst/>
          </a:prstGeom>
          <a:noFill/>
          <a:ln>
            <a:noFill/>
          </a:ln>
        </p:spPr>
      </p:pic>
      <p:pic>
        <p:nvPicPr>
          <p:cNvPr id="329" name="Google Shape;329;p30"/>
          <p:cNvPicPr preferRelativeResize="0"/>
          <p:nvPr/>
        </p:nvPicPr>
        <p:blipFill>
          <a:blip r:embed="rId5">
            <a:alphaModFix/>
          </a:blip>
          <a:stretch>
            <a:fillRect/>
          </a:stretch>
        </p:blipFill>
        <p:spPr>
          <a:xfrm>
            <a:off x="6101701" y="2937501"/>
            <a:ext cx="2692500" cy="171459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Validaciones</a:t>
            </a:r>
            <a:endParaRPr/>
          </a:p>
          <a:p>
            <a:pPr indent="0" lvl="0" marL="0" rtl="0" algn="l">
              <a:spcBef>
                <a:spcPts val="0"/>
              </a:spcBef>
              <a:spcAft>
                <a:spcPts val="0"/>
              </a:spcAft>
              <a:buNone/>
            </a:pPr>
            <a:r>
              <a:rPr lang="es" sz="1488"/>
              <a:t>Poder de Ordenamiento</a:t>
            </a:r>
            <a:endParaRPr sz="1488"/>
          </a:p>
        </p:txBody>
      </p:sp>
      <p:pic>
        <p:nvPicPr>
          <p:cNvPr id="335" name="Google Shape;335;p31"/>
          <p:cNvPicPr preferRelativeResize="0"/>
          <p:nvPr/>
        </p:nvPicPr>
        <p:blipFill>
          <a:blip r:embed="rId3">
            <a:alphaModFix/>
          </a:blip>
          <a:stretch>
            <a:fillRect/>
          </a:stretch>
        </p:blipFill>
        <p:spPr>
          <a:xfrm>
            <a:off x="825375" y="1605200"/>
            <a:ext cx="3617526" cy="2501475"/>
          </a:xfrm>
          <a:prstGeom prst="rect">
            <a:avLst/>
          </a:prstGeom>
          <a:noFill/>
          <a:ln>
            <a:noFill/>
          </a:ln>
        </p:spPr>
      </p:pic>
      <p:pic>
        <p:nvPicPr>
          <p:cNvPr id="336" name="Google Shape;336;p31"/>
          <p:cNvPicPr preferRelativeResize="0"/>
          <p:nvPr/>
        </p:nvPicPr>
        <p:blipFill>
          <a:blip r:embed="rId4">
            <a:alphaModFix/>
          </a:blip>
          <a:stretch>
            <a:fillRect/>
          </a:stretch>
        </p:blipFill>
        <p:spPr>
          <a:xfrm>
            <a:off x="4670076" y="1605200"/>
            <a:ext cx="3617523" cy="250147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Validaciones</a:t>
            </a:r>
            <a:endParaRPr/>
          </a:p>
          <a:p>
            <a:pPr indent="0" lvl="0" marL="0" rtl="0" algn="l">
              <a:spcBef>
                <a:spcPts val="0"/>
              </a:spcBef>
              <a:spcAft>
                <a:spcPts val="0"/>
              </a:spcAft>
              <a:buNone/>
            </a:pPr>
            <a:r>
              <a:rPr lang="es" sz="1488"/>
              <a:t>ROC y AUC</a:t>
            </a:r>
            <a:endParaRPr sz="1488"/>
          </a:p>
        </p:txBody>
      </p:sp>
      <p:pic>
        <p:nvPicPr>
          <p:cNvPr id="342" name="Google Shape;342;p32"/>
          <p:cNvPicPr preferRelativeResize="0"/>
          <p:nvPr/>
        </p:nvPicPr>
        <p:blipFill>
          <a:blip r:embed="rId3">
            <a:alphaModFix/>
          </a:blip>
          <a:stretch>
            <a:fillRect/>
          </a:stretch>
        </p:blipFill>
        <p:spPr>
          <a:xfrm>
            <a:off x="433200" y="1460250"/>
            <a:ext cx="4138801" cy="3213166"/>
          </a:xfrm>
          <a:prstGeom prst="rect">
            <a:avLst/>
          </a:prstGeom>
          <a:noFill/>
          <a:ln>
            <a:noFill/>
          </a:ln>
        </p:spPr>
      </p:pic>
      <p:pic>
        <p:nvPicPr>
          <p:cNvPr id="343" name="Google Shape;343;p32"/>
          <p:cNvPicPr preferRelativeResize="0"/>
          <p:nvPr/>
        </p:nvPicPr>
        <p:blipFill>
          <a:blip r:embed="rId4">
            <a:alphaModFix/>
          </a:blip>
          <a:stretch>
            <a:fillRect/>
          </a:stretch>
        </p:blipFill>
        <p:spPr>
          <a:xfrm>
            <a:off x="4676795" y="1460250"/>
            <a:ext cx="4138806" cy="32131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Validaciones</a:t>
            </a:r>
            <a:endParaRPr/>
          </a:p>
          <a:p>
            <a:pPr indent="0" lvl="0" marL="0" rtl="0" algn="l">
              <a:spcBef>
                <a:spcPts val="0"/>
              </a:spcBef>
              <a:spcAft>
                <a:spcPts val="0"/>
              </a:spcAft>
              <a:buNone/>
            </a:pPr>
            <a:r>
              <a:rPr lang="es" sz="1488"/>
              <a:t>Matriz de Confusión</a:t>
            </a:r>
            <a:endParaRPr sz="1488"/>
          </a:p>
        </p:txBody>
      </p:sp>
      <p:sp>
        <p:nvSpPr>
          <p:cNvPr id="349" name="Google Shape;349;p33"/>
          <p:cNvSpPr txBox="1"/>
          <p:nvPr>
            <p:ph type="title"/>
          </p:nvPr>
        </p:nvSpPr>
        <p:spPr>
          <a:xfrm>
            <a:off x="5707200" y="1923125"/>
            <a:ext cx="26292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Decisión:</a:t>
            </a:r>
            <a:endParaRPr/>
          </a:p>
          <a:p>
            <a:pPr indent="0" lvl="0" marL="0" rtl="0" algn="l">
              <a:spcBef>
                <a:spcPts val="0"/>
              </a:spcBef>
              <a:spcAft>
                <a:spcPts val="0"/>
              </a:spcAft>
              <a:buNone/>
            </a:pPr>
            <a:r>
              <a:rPr lang="es" sz="1488"/>
              <a:t>Se selecciona el Modelo 1 - Regresión Logística como ganador, teniendo en cuenta la similitud entre métricas en Train y Test.</a:t>
            </a:r>
            <a:endParaRPr sz="1488"/>
          </a:p>
        </p:txBody>
      </p:sp>
      <p:pic>
        <p:nvPicPr>
          <p:cNvPr id="350" name="Google Shape;350;p33"/>
          <p:cNvPicPr preferRelativeResize="0"/>
          <p:nvPr/>
        </p:nvPicPr>
        <p:blipFill>
          <a:blip r:embed="rId3">
            <a:alphaModFix/>
          </a:blip>
          <a:stretch>
            <a:fillRect/>
          </a:stretch>
        </p:blipFill>
        <p:spPr>
          <a:xfrm>
            <a:off x="1980800" y="1307850"/>
            <a:ext cx="3262157" cy="3530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Modelo Ganador y Pruebas de Estrés</a:t>
            </a:r>
            <a:endParaRPr/>
          </a:p>
          <a:p>
            <a:pPr indent="0" lvl="0" marL="0" rtl="0" algn="l">
              <a:spcBef>
                <a:spcPts val="0"/>
              </a:spcBef>
              <a:spcAft>
                <a:spcPts val="0"/>
              </a:spcAft>
              <a:buNone/>
            </a:pPr>
            <a:r>
              <a:rPr lang="es" sz="1588"/>
              <a:t>Bootstrapping</a:t>
            </a:r>
            <a:endParaRPr sz="1588"/>
          </a:p>
        </p:txBody>
      </p:sp>
      <p:pic>
        <p:nvPicPr>
          <p:cNvPr id="356" name="Google Shape;356;p34"/>
          <p:cNvPicPr preferRelativeResize="0"/>
          <p:nvPr/>
        </p:nvPicPr>
        <p:blipFill>
          <a:blip r:embed="rId3">
            <a:alphaModFix/>
          </a:blip>
          <a:stretch>
            <a:fillRect/>
          </a:stretch>
        </p:blipFill>
        <p:spPr>
          <a:xfrm>
            <a:off x="390525" y="1612650"/>
            <a:ext cx="2586254" cy="1852801"/>
          </a:xfrm>
          <a:prstGeom prst="rect">
            <a:avLst/>
          </a:prstGeom>
          <a:noFill/>
          <a:ln>
            <a:noFill/>
          </a:ln>
        </p:spPr>
      </p:pic>
      <p:pic>
        <p:nvPicPr>
          <p:cNvPr id="357" name="Google Shape;357;p34"/>
          <p:cNvPicPr preferRelativeResize="0"/>
          <p:nvPr/>
        </p:nvPicPr>
        <p:blipFill>
          <a:blip r:embed="rId4">
            <a:alphaModFix/>
          </a:blip>
          <a:stretch>
            <a:fillRect/>
          </a:stretch>
        </p:blipFill>
        <p:spPr>
          <a:xfrm>
            <a:off x="3163740" y="1612650"/>
            <a:ext cx="2621251" cy="1852799"/>
          </a:xfrm>
          <a:prstGeom prst="rect">
            <a:avLst/>
          </a:prstGeom>
          <a:noFill/>
          <a:ln>
            <a:noFill/>
          </a:ln>
        </p:spPr>
      </p:pic>
      <p:pic>
        <p:nvPicPr>
          <p:cNvPr id="358" name="Google Shape;358;p34"/>
          <p:cNvPicPr preferRelativeResize="0"/>
          <p:nvPr/>
        </p:nvPicPr>
        <p:blipFill>
          <a:blip r:embed="rId5">
            <a:alphaModFix/>
          </a:blip>
          <a:stretch>
            <a:fillRect/>
          </a:stretch>
        </p:blipFill>
        <p:spPr>
          <a:xfrm>
            <a:off x="5971956" y="1614788"/>
            <a:ext cx="2621244" cy="1848518"/>
          </a:xfrm>
          <a:prstGeom prst="rect">
            <a:avLst/>
          </a:prstGeom>
          <a:noFill/>
          <a:ln>
            <a:noFill/>
          </a:ln>
        </p:spPr>
      </p:pic>
      <p:pic>
        <p:nvPicPr>
          <p:cNvPr id="359" name="Google Shape;359;p34"/>
          <p:cNvPicPr preferRelativeResize="0"/>
          <p:nvPr/>
        </p:nvPicPr>
        <p:blipFill>
          <a:blip r:embed="rId6">
            <a:alphaModFix/>
          </a:blip>
          <a:stretch>
            <a:fillRect/>
          </a:stretch>
        </p:blipFill>
        <p:spPr>
          <a:xfrm>
            <a:off x="436488" y="3770251"/>
            <a:ext cx="2390775" cy="447675"/>
          </a:xfrm>
          <a:prstGeom prst="rect">
            <a:avLst/>
          </a:prstGeom>
          <a:noFill/>
          <a:ln>
            <a:noFill/>
          </a:ln>
        </p:spPr>
      </p:pic>
      <p:pic>
        <p:nvPicPr>
          <p:cNvPr id="360" name="Google Shape;360;p34"/>
          <p:cNvPicPr preferRelativeResize="0"/>
          <p:nvPr/>
        </p:nvPicPr>
        <p:blipFill>
          <a:blip r:embed="rId7">
            <a:alphaModFix/>
          </a:blip>
          <a:stretch>
            <a:fillRect/>
          </a:stretch>
        </p:blipFill>
        <p:spPr>
          <a:xfrm>
            <a:off x="3140863" y="3681201"/>
            <a:ext cx="2667000" cy="495300"/>
          </a:xfrm>
          <a:prstGeom prst="rect">
            <a:avLst/>
          </a:prstGeom>
          <a:noFill/>
          <a:ln>
            <a:noFill/>
          </a:ln>
        </p:spPr>
      </p:pic>
      <p:pic>
        <p:nvPicPr>
          <p:cNvPr id="361" name="Google Shape;361;p34"/>
          <p:cNvPicPr preferRelativeResize="0"/>
          <p:nvPr/>
        </p:nvPicPr>
        <p:blipFill>
          <a:blip r:embed="rId8">
            <a:alphaModFix/>
          </a:blip>
          <a:stretch>
            <a:fillRect/>
          </a:stretch>
        </p:blipFill>
        <p:spPr>
          <a:xfrm>
            <a:off x="6063375" y="3681201"/>
            <a:ext cx="2438400" cy="495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Modelo Ganador y Pruebas de Estrés</a:t>
            </a:r>
            <a:endParaRPr/>
          </a:p>
          <a:p>
            <a:pPr indent="0" lvl="0" marL="0" rtl="0" algn="l">
              <a:spcBef>
                <a:spcPts val="0"/>
              </a:spcBef>
              <a:spcAft>
                <a:spcPts val="0"/>
              </a:spcAft>
              <a:buNone/>
            </a:pPr>
            <a:r>
              <a:rPr lang="es" sz="1588"/>
              <a:t>K-Folds Validation</a:t>
            </a:r>
            <a:endParaRPr sz="1588"/>
          </a:p>
        </p:txBody>
      </p:sp>
      <p:pic>
        <p:nvPicPr>
          <p:cNvPr id="367" name="Google Shape;367;p35"/>
          <p:cNvPicPr preferRelativeResize="0"/>
          <p:nvPr/>
        </p:nvPicPr>
        <p:blipFill>
          <a:blip r:embed="rId3">
            <a:alphaModFix/>
          </a:blip>
          <a:stretch>
            <a:fillRect/>
          </a:stretch>
        </p:blipFill>
        <p:spPr>
          <a:xfrm>
            <a:off x="560725" y="1553425"/>
            <a:ext cx="7899899" cy="2136143"/>
          </a:xfrm>
          <a:prstGeom prst="rect">
            <a:avLst/>
          </a:prstGeom>
          <a:noFill/>
          <a:ln>
            <a:noFill/>
          </a:ln>
        </p:spPr>
      </p:pic>
      <p:pic>
        <p:nvPicPr>
          <p:cNvPr id="368" name="Google Shape;368;p35"/>
          <p:cNvPicPr preferRelativeResize="0"/>
          <p:nvPr/>
        </p:nvPicPr>
        <p:blipFill>
          <a:blip r:embed="rId4">
            <a:alphaModFix/>
          </a:blip>
          <a:stretch>
            <a:fillRect/>
          </a:stretch>
        </p:blipFill>
        <p:spPr>
          <a:xfrm>
            <a:off x="659700" y="3852318"/>
            <a:ext cx="2324100" cy="447675"/>
          </a:xfrm>
          <a:prstGeom prst="rect">
            <a:avLst/>
          </a:prstGeom>
          <a:noFill/>
          <a:ln>
            <a:noFill/>
          </a:ln>
        </p:spPr>
      </p:pic>
      <p:pic>
        <p:nvPicPr>
          <p:cNvPr id="369" name="Google Shape;369;p35"/>
          <p:cNvPicPr preferRelativeResize="0"/>
          <p:nvPr/>
        </p:nvPicPr>
        <p:blipFill>
          <a:blip r:embed="rId5">
            <a:alphaModFix/>
          </a:blip>
          <a:stretch>
            <a:fillRect/>
          </a:stretch>
        </p:blipFill>
        <p:spPr>
          <a:xfrm>
            <a:off x="3124775" y="3689568"/>
            <a:ext cx="2771775" cy="590550"/>
          </a:xfrm>
          <a:prstGeom prst="rect">
            <a:avLst/>
          </a:prstGeom>
          <a:noFill/>
          <a:ln>
            <a:noFill/>
          </a:ln>
        </p:spPr>
      </p:pic>
      <p:pic>
        <p:nvPicPr>
          <p:cNvPr id="370" name="Google Shape;370;p35"/>
          <p:cNvPicPr preferRelativeResize="0"/>
          <p:nvPr/>
        </p:nvPicPr>
        <p:blipFill>
          <a:blip r:embed="rId6">
            <a:alphaModFix/>
          </a:blip>
          <a:stretch>
            <a:fillRect/>
          </a:stretch>
        </p:blipFill>
        <p:spPr>
          <a:xfrm>
            <a:off x="6095175" y="3847556"/>
            <a:ext cx="2171700" cy="457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79" name="Shape 179"/>
        <p:cNvGrpSpPr/>
        <p:nvPr/>
      </p:nvGrpSpPr>
      <p:grpSpPr>
        <a:xfrm>
          <a:off x="0" y="0"/>
          <a:ext cx="0" cy="0"/>
          <a:chOff x="0" y="0"/>
          <a:chExt cx="0" cy="0"/>
        </a:xfrm>
      </p:grpSpPr>
      <p:sp>
        <p:nvSpPr>
          <p:cNvPr id="180" name="Google Shape;180;p18"/>
          <p:cNvSpPr txBox="1"/>
          <p:nvPr/>
        </p:nvSpPr>
        <p:spPr>
          <a:xfrm>
            <a:off x="1293850" y="2274400"/>
            <a:ext cx="3278100" cy="20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dk1"/>
                </a:solidFill>
                <a:latin typeface="Raleway"/>
                <a:ea typeface="Raleway"/>
                <a:cs typeface="Raleway"/>
                <a:sym typeface="Raleway"/>
              </a:rPr>
              <a:t>Objetivo del Proyecto</a:t>
            </a:r>
            <a:endParaRPr sz="1300">
              <a:solidFill>
                <a:schemeClr val="dk1"/>
              </a:solidFill>
              <a:latin typeface="Raleway"/>
              <a:ea typeface="Raleway"/>
              <a:cs typeface="Raleway"/>
              <a:sym typeface="Raleway"/>
            </a:endParaRPr>
          </a:p>
          <a:p>
            <a:pPr indent="0" lvl="0" marL="0" rtl="0" algn="l">
              <a:spcBef>
                <a:spcPts val="1600"/>
              </a:spcBef>
              <a:spcAft>
                <a:spcPts val="0"/>
              </a:spcAft>
              <a:buNone/>
            </a:pPr>
            <a:r>
              <a:rPr lang="es" sz="1300">
                <a:solidFill>
                  <a:schemeClr val="dk1"/>
                </a:solidFill>
                <a:latin typeface="Raleway"/>
                <a:ea typeface="Raleway"/>
                <a:cs typeface="Raleway"/>
                <a:sym typeface="Raleway"/>
              </a:rPr>
              <a:t>Preprocesamiento, Feature Engineering, Selección de Predictores</a:t>
            </a:r>
            <a:endParaRPr sz="1300">
              <a:solidFill>
                <a:schemeClr val="dk1"/>
              </a:solidFill>
              <a:latin typeface="Raleway"/>
              <a:ea typeface="Raleway"/>
              <a:cs typeface="Raleway"/>
              <a:sym typeface="Raleway"/>
            </a:endParaRPr>
          </a:p>
          <a:p>
            <a:pPr indent="0" lvl="0" marL="0" rtl="0" algn="l">
              <a:spcBef>
                <a:spcPts val="1600"/>
              </a:spcBef>
              <a:spcAft>
                <a:spcPts val="0"/>
              </a:spcAft>
              <a:buNone/>
            </a:pPr>
            <a:r>
              <a:rPr lang="es" sz="1300">
                <a:solidFill>
                  <a:schemeClr val="dk1"/>
                </a:solidFill>
                <a:latin typeface="Raleway"/>
                <a:ea typeface="Raleway"/>
                <a:cs typeface="Raleway"/>
                <a:sym typeface="Raleway"/>
              </a:rPr>
              <a:t>Elección de Modelo y Validación</a:t>
            </a:r>
            <a:endParaRPr sz="1300">
              <a:solidFill>
                <a:schemeClr val="dk1"/>
              </a:solidFill>
              <a:latin typeface="Raleway"/>
              <a:ea typeface="Raleway"/>
              <a:cs typeface="Raleway"/>
              <a:sym typeface="Raleway"/>
            </a:endParaRPr>
          </a:p>
          <a:p>
            <a:pPr indent="0" lvl="0" marL="0" rtl="0" algn="l">
              <a:spcBef>
                <a:spcPts val="1600"/>
              </a:spcBef>
              <a:spcAft>
                <a:spcPts val="0"/>
              </a:spcAft>
              <a:buNone/>
            </a:pPr>
            <a:r>
              <a:rPr lang="es" sz="1300">
                <a:solidFill>
                  <a:schemeClr val="dk1"/>
                </a:solidFill>
                <a:latin typeface="Raleway"/>
                <a:ea typeface="Raleway"/>
                <a:cs typeface="Raleway"/>
                <a:sym typeface="Raleway"/>
              </a:rPr>
              <a:t>Próximos Pasos</a:t>
            </a:r>
            <a:endParaRPr sz="1300">
              <a:solidFill>
                <a:schemeClr val="dk1"/>
              </a:solidFill>
              <a:latin typeface="Raleway"/>
              <a:ea typeface="Raleway"/>
              <a:cs typeface="Raleway"/>
              <a:sym typeface="Raleway"/>
            </a:endParaRPr>
          </a:p>
          <a:p>
            <a:pPr indent="0" lvl="0" marL="0" rtl="0" algn="l">
              <a:spcBef>
                <a:spcPts val="0"/>
              </a:spcBef>
              <a:spcAft>
                <a:spcPts val="0"/>
              </a:spcAft>
              <a:buNone/>
            </a:pPr>
            <a:r>
              <a:t/>
            </a:r>
            <a:endParaRPr sz="1300">
              <a:solidFill>
                <a:schemeClr val="dk1"/>
              </a:solidFill>
              <a:latin typeface="Raleway"/>
              <a:ea typeface="Raleway"/>
              <a:cs typeface="Raleway"/>
              <a:sym typeface="Raleway"/>
            </a:endParaRPr>
          </a:p>
        </p:txBody>
      </p:sp>
      <p:sp>
        <p:nvSpPr>
          <p:cNvPr id="181" name="Google Shape;181;p18"/>
          <p:cNvSpPr txBox="1"/>
          <p:nvPr/>
        </p:nvSpPr>
        <p:spPr>
          <a:xfrm>
            <a:off x="1308150" y="1318650"/>
            <a:ext cx="71100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600">
                <a:solidFill>
                  <a:schemeClr val="dk1"/>
                </a:solidFill>
                <a:latin typeface="Raleway"/>
                <a:ea typeface="Raleway"/>
                <a:cs typeface="Raleway"/>
                <a:sym typeface="Raleway"/>
              </a:rPr>
              <a:t>Índice</a:t>
            </a:r>
            <a:endParaRPr b="1" sz="2600">
              <a:solidFill>
                <a:schemeClr val="dk1"/>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3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Modelo Ganador y Pruebas de Estrés</a:t>
            </a:r>
            <a:endParaRPr/>
          </a:p>
          <a:p>
            <a:pPr indent="0" lvl="0" marL="0" rtl="0" algn="l">
              <a:spcBef>
                <a:spcPts val="0"/>
              </a:spcBef>
              <a:spcAft>
                <a:spcPts val="0"/>
              </a:spcAft>
              <a:buNone/>
            </a:pPr>
            <a:r>
              <a:rPr lang="es" sz="1588"/>
              <a:t>Conclusión</a:t>
            </a:r>
            <a:endParaRPr sz="1588"/>
          </a:p>
        </p:txBody>
      </p:sp>
      <p:sp>
        <p:nvSpPr>
          <p:cNvPr id="376" name="Google Shape;376;p36"/>
          <p:cNvSpPr txBox="1"/>
          <p:nvPr/>
        </p:nvSpPr>
        <p:spPr>
          <a:xfrm>
            <a:off x="1480525" y="1509750"/>
            <a:ext cx="64914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Char char="●"/>
            </a:pPr>
            <a:r>
              <a:rPr lang="es">
                <a:solidFill>
                  <a:schemeClr val="lt1"/>
                </a:solidFill>
              </a:rPr>
              <a:t>Las métricas promedio obtenidas en el análisis de bootstrapping y k-fold validation son similares entre sí, y similares respecto de lo obtenido en muestra de test. Esto significa que el </a:t>
            </a:r>
            <a:r>
              <a:rPr b="1" lang="es">
                <a:solidFill>
                  <a:schemeClr val="lt1"/>
                </a:solidFill>
              </a:rPr>
              <a:t>sesgo (bias) se encuentra controlado</a:t>
            </a:r>
            <a:r>
              <a:rPr lang="es">
                <a:solidFill>
                  <a:schemeClr val="lt1"/>
                </a:solidFill>
              </a:rPr>
              <a:t>.</a:t>
            </a:r>
            <a:endParaRPr>
              <a:solidFill>
                <a:schemeClr val="lt1"/>
              </a:solidFill>
            </a:endParaRPr>
          </a:p>
          <a:p>
            <a:pPr indent="0" lvl="0" marL="457200" rtl="0" algn="l">
              <a:spcBef>
                <a:spcPts val="0"/>
              </a:spcBef>
              <a:spcAft>
                <a:spcPts val="0"/>
              </a:spcAft>
              <a:buNone/>
            </a:pPr>
            <a:r>
              <a:t/>
            </a:r>
            <a:endParaRPr>
              <a:solidFill>
                <a:schemeClr val="lt1"/>
              </a:solidFill>
            </a:endParaRPr>
          </a:p>
          <a:p>
            <a:pPr indent="-317500" lvl="0" marL="457200" rtl="0" algn="l">
              <a:spcBef>
                <a:spcPts val="0"/>
              </a:spcBef>
              <a:spcAft>
                <a:spcPts val="0"/>
              </a:spcAft>
              <a:buClr>
                <a:schemeClr val="lt1"/>
              </a:buClr>
              <a:buSzPts val="1400"/>
              <a:buChar char="●"/>
            </a:pPr>
            <a:r>
              <a:rPr lang="es">
                <a:solidFill>
                  <a:schemeClr val="lt1"/>
                </a:solidFill>
              </a:rPr>
              <a:t>El coeficiente de variación de cada métrica en ambos análisis se mantiene por debajo de 0.1, por lo que podemos asumir que las métricas son homogéneas en cada submuestra calculada. Esto significa que el modelo es </a:t>
            </a:r>
            <a:r>
              <a:rPr b="1" lang="es">
                <a:solidFill>
                  <a:schemeClr val="lt1"/>
                </a:solidFill>
              </a:rPr>
              <a:t>capaz de generalizar</a:t>
            </a:r>
            <a:r>
              <a:rPr lang="es">
                <a:solidFill>
                  <a:schemeClr val="lt1"/>
                </a:solidFill>
              </a:rPr>
              <a:t> y cuenta con </a:t>
            </a:r>
            <a:r>
              <a:rPr b="1" lang="es">
                <a:solidFill>
                  <a:schemeClr val="lt1"/>
                </a:solidFill>
              </a:rPr>
              <a:t>varianza controlada</a:t>
            </a:r>
            <a:r>
              <a:rPr lang="es">
                <a:solidFill>
                  <a:schemeClr val="lt1"/>
                </a:solidFill>
              </a:rPr>
              <a:t>.</a:t>
            </a:r>
            <a:endParaRPr>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Próximos Pasos</a:t>
            </a:r>
            <a:endParaRPr/>
          </a:p>
        </p:txBody>
      </p:sp>
      <p:grpSp>
        <p:nvGrpSpPr>
          <p:cNvPr id="382" name="Google Shape;382;p37"/>
          <p:cNvGrpSpPr/>
          <p:nvPr/>
        </p:nvGrpSpPr>
        <p:grpSpPr>
          <a:xfrm>
            <a:off x="3085729" y="1404262"/>
            <a:ext cx="1956462" cy="2809491"/>
            <a:chOff x="3071469" y="2013850"/>
            <a:chExt cx="1944600" cy="2747400"/>
          </a:xfrm>
        </p:grpSpPr>
        <p:sp>
          <p:nvSpPr>
            <p:cNvPr id="383" name="Google Shape;383;p37"/>
            <p:cNvSpPr/>
            <p:nvPr/>
          </p:nvSpPr>
          <p:spPr>
            <a:xfrm flipH="1" rot="10800000">
              <a:off x="3071469" y="2013850"/>
              <a:ext cx="1944600" cy="2747400"/>
            </a:xfrm>
            <a:prstGeom prst="round2DiagRect">
              <a:avLst>
                <a:gd fmla="val 0" name="adj1"/>
                <a:gd fmla="val 17764" name="adj2"/>
              </a:avLst>
            </a:prstGeom>
            <a:solidFill>
              <a:srgbClr val="0D5C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7"/>
            <p:cNvSpPr txBox="1"/>
            <p:nvPr/>
          </p:nvSpPr>
          <p:spPr>
            <a:xfrm>
              <a:off x="3316102" y="2256385"/>
              <a:ext cx="1451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100">
                  <a:solidFill>
                    <a:srgbClr val="FFFFFF"/>
                  </a:solidFill>
                  <a:latin typeface="Roboto"/>
                  <a:ea typeface="Roboto"/>
                  <a:cs typeface="Roboto"/>
                  <a:sym typeface="Roboto"/>
                </a:rPr>
                <a:t>Algoritmos Alternativos</a:t>
              </a:r>
              <a:endParaRPr sz="1100">
                <a:solidFill>
                  <a:srgbClr val="FFFFFF"/>
                </a:solidFill>
                <a:latin typeface="Roboto"/>
                <a:ea typeface="Roboto"/>
                <a:cs typeface="Roboto"/>
                <a:sym typeface="Roboto"/>
              </a:endParaRPr>
            </a:p>
          </p:txBody>
        </p:sp>
        <p:sp>
          <p:nvSpPr>
            <p:cNvPr id="385" name="Google Shape;385;p37"/>
            <p:cNvSpPr txBox="1"/>
            <p:nvPr/>
          </p:nvSpPr>
          <p:spPr>
            <a:xfrm>
              <a:off x="3316097" y="2716367"/>
              <a:ext cx="1451700" cy="83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sz="900">
                  <a:solidFill>
                    <a:srgbClr val="FFFFFF"/>
                  </a:solidFill>
                  <a:latin typeface="Roboto"/>
                  <a:ea typeface="Roboto"/>
                  <a:cs typeface="Roboto"/>
                  <a:sym typeface="Roboto"/>
                </a:rPr>
                <a:t>Podrían probarse algunos algoritmos que no se han testeado en este trabajo, como </a:t>
              </a:r>
              <a:r>
                <a:rPr b="1" lang="es" sz="900">
                  <a:solidFill>
                    <a:srgbClr val="FFFFFF"/>
                  </a:solidFill>
                  <a:latin typeface="Roboto"/>
                  <a:ea typeface="Roboto"/>
                  <a:cs typeface="Roboto"/>
                  <a:sym typeface="Roboto"/>
                </a:rPr>
                <a:t>SPV </a:t>
              </a:r>
              <a:r>
                <a:rPr lang="es" sz="900">
                  <a:solidFill>
                    <a:srgbClr val="FFFFFF"/>
                  </a:solidFill>
                  <a:latin typeface="Roboto"/>
                  <a:ea typeface="Roboto"/>
                  <a:cs typeface="Roboto"/>
                  <a:sym typeface="Roboto"/>
                </a:rPr>
                <a:t>o </a:t>
              </a:r>
              <a:r>
                <a:rPr b="1" lang="es" sz="900">
                  <a:solidFill>
                    <a:srgbClr val="FFFFFF"/>
                  </a:solidFill>
                  <a:latin typeface="Roboto"/>
                  <a:ea typeface="Roboto"/>
                  <a:cs typeface="Roboto"/>
                  <a:sym typeface="Roboto"/>
                </a:rPr>
                <a:t>XGBoost</a:t>
              </a:r>
              <a:r>
                <a:rPr lang="es" sz="900">
                  <a:solidFill>
                    <a:srgbClr val="FFFFFF"/>
                  </a:solidFill>
                  <a:latin typeface="Roboto"/>
                  <a:ea typeface="Roboto"/>
                  <a:cs typeface="Roboto"/>
                  <a:sym typeface="Roboto"/>
                </a:rPr>
                <a:t>.</a:t>
              </a:r>
              <a:endParaRPr sz="1200">
                <a:solidFill>
                  <a:srgbClr val="FFFFFF"/>
                </a:solidFill>
                <a:latin typeface="Roboto"/>
                <a:ea typeface="Roboto"/>
                <a:cs typeface="Roboto"/>
                <a:sym typeface="Roboto"/>
              </a:endParaRPr>
            </a:p>
          </p:txBody>
        </p:sp>
      </p:grpSp>
      <p:grpSp>
        <p:nvGrpSpPr>
          <p:cNvPr id="386" name="Google Shape;386;p37"/>
          <p:cNvGrpSpPr/>
          <p:nvPr/>
        </p:nvGrpSpPr>
        <p:grpSpPr>
          <a:xfrm>
            <a:off x="1131657" y="1404288"/>
            <a:ext cx="1956462" cy="2809491"/>
            <a:chOff x="1126863" y="2013875"/>
            <a:chExt cx="1944600" cy="2747400"/>
          </a:xfrm>
        </p:grpSpPr>
        <p:sp>
          <p:nvSpPr>
            <p:cNvPr id="387" name="Google Shape;387;p37"/>
            <p:cNvSpPr/>
            <p:nvPr/>
          </p:nvSpPr>
          <p:spPr>
            <a:xfrm>
              <a:off x="1126863" y="2013875"/>
              <a:ext cx="1944600" cy="2747400"/>
            </a:xfrm>
            <a:prstGeom prst="round2DiagRect">
              <a:avLst>
                <a:gd fmla="val 0" name="adj1"/>
                <a:gd fmla="val 17764" name="adj2"/>
              </a:avLst>
            </a:prstGeom>
            <a:solidFill>
              <a:srgbClr val="307A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7"/>
            <p:cNvSpPr txBox="1"/>
            <p:nvPr/>
          </p:nvSpPr>
          <p:spPr>
            <a:xfrm>
              <a:off x="1351627" y="2256385"/>
              <a:ext cx="1451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100">
                  <a:solidFill>
                    <a:srgbClr val="FFFFFF"/>
                  </a:solidFill>
                  <a:latin typeface="Roboto"/>
                  <a:ea typeface="Roboto"/>
                  <a:cs typeface="Roboto"/>
                  <a:sym typeface="Roboto"/>
                </a:rPr>
                <a:t>Feature Engineering</a:t>
              </a:r>
              <a:endParaRPr sz="1100">
                <a:solidFill>
                  <a:srgbClr val="FFFFFF"/>
                </a:solidFill>
                <a:latin typeface="Roboto"/>
                <a:ea typeface="Roboto"/>
                <a:cs typeface="Roboto"/>
                <a:sym typeface="Roboto"/>
              </a:endParaRPr>
            </a:p>
          </p:txBody>
        </p:sp>
        <p:sp>
          <p:nvSpPr>
            <p:cNvPr id="389" name="Google Shape;389;p37"/>
            <p:cNvSpPr txBox="1"/>
            <p:nvPr/>
          </p:nvSpPr>
          <p:spPr>
            <a:xfrm>
              <a:off x="1351638" y="2716350"/>
              <a:ext cx="1573500" cy="184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sz="900">
                  <a:solidFill>
                    <a:srgbClr val="FFFFFF"/>
                  </a:solidFill>
                  <a:latin typeface="Roboto"/>
                  <a:ea typeface="Roboto"/>
                  <a:cs typeface="Roboto"/>
                  <a:sym typeface="Roboto"/>
                </a:rPr>
                <a:t>Podrían generarse algunas transformaciones adicionales, e intentar sumar un poco más de ingeniería de variables a través de features </a:t>
              </a:r>
              <a:r>
                <a:rPr b="1" lang="es" sz="900">
                  <a:solidFill>
                    <a:srgbClr val="FFFFFF"/>
                  </a:solidFill>
                  <a:latin typeface="Roboto"/>
                  <a:ea typeface="Roboto"/>
                  <a:cs typeface="Roboto"/>
                  <a:sym typeface="Roboto"/>
                </a:rPr>
                <a:t>binarias, logaritmocas, cocientes, relaciones lineales, </a:t>
              </a:r>
              <a:r>
                <a:rPr lang="es" sz="900">
                  <a:solidFill>
                    <a:srgbClr val="FFFFFF"/>
                  </a:solidFill>
                  <a:latin typeface="Roboto"/>
                  <a:ea typeface="Roboto"/>
                  <a:cs typeface="Roboto"/>
                  <a:sym typeface="Roboto"/>
                </a:rPr>
                <a:t>agrupaciones con </a:t>
              </a:r>
              <a:r>
                <a:rPr b="1" lang="es" sz="900">
                  <a:solidFill>
                    <a:srgbClr val="FFFFFF"/>
                  </a:solidFill>
                  <a:latin typeface="Roboto"/>
                  <a:ea typeface="Roboto"/>
                  <a:cs typeface="Roboto"/>
                  <a:sym typeface="Roboto"/>
                </a:rPr>
                <a:t>clusters</a:t>
              </a:r>
              <a:r>
                <a:rPr lang="es" sz="900">
                  <a:solidFill>
                    <a:srgbClr val="FFFFFF"/>
                  </a:solidFill>
                  <a:latin typeface="Roboto"/>
                  <a:ea typeface="Roboto"/>
                  <a:cs typeface="Roboto"/>
                  <a:sym typeface="Roboto"/>
                </a:rPr>
                <a:t>, relaciones no lineales con </a:t>
              </a:r>
              <a:r>
                <a:rPr b="1" lang="es" sz="900">
                  <a:solidFill>
                    <a:srgbClr val="FFFFFF"/>
                  </a:solidFill>
                  <a:latin typeface="Roboto"/>
                  <a:ea typeface="Roboto"/>
                  <a:cs typeface="Roboto"/>
                  <a:sym typeface="Roboto"/>
                </a:rPr>
                <a:t>árboles de decisión</a:t>
              </a:r>
              <a:r>
                <a:rPr lang="es" sz="900">
                  <a:solidFill>
                    <a:srgbClr val="FFFFFF"/>
                  </a:solidFill>
                  <a:latin typeface="Roboto"/>
                  <a:ea typeface="Roboto"/>
                  <a:cs typeface="Roboto"/>
                  <a:sym typeface="Roboto"/>
                </a:rPr>
                <a:t>.</a:t>
              </a:r>
              <a:endParaRPr sz="1200">
                <a:solidFill>
                  <a:srgbClr val="FFFFFF"/>
                </a:solidFill>
                <a:latin typeface="Roboto"/>
                <a:ea typeface="Roboto"/>
                <a:cs typeface="Roboto"/>
                <a:sym typeface="Roboto"/>
              </a:endParaRPr>
            </a:p>
          </p:txBody>
        </p:sp>
      </p:grpSp>
      <p:grpSp>
        <p:nvGrpSpPr>
          <p:cNvPr id="390" name="Google Shape;390;p37"/>
          <p:cNvGrpSpPr/>
          <p:nvPr/>
        </p:nvGrpSpPr>
        <p:grpSpPr>
          <a:xfrm>
            <a:off x="4689825" y="1404275"/>
            <a:ext cx="3603083" cy="2809500"/>
            <a:chOff x="5015935" y="2013875"/>
            <a:chExt cx="2965500" cy="2809500"/>
          </a:xfrm>
        </p:grpSpPr>
        <p:sp>
          <p:nvSpPr>
            <p:cNvPr id="391" name="Google Shape;391;p37"/>
            <p:cNvSpPr/>
            <p:nvPr/>
          </p:nvSpPr>
          <p:spPr>
            <a:xfrm>
              <a:off x="5015935" y="2013875"/>
              <a:ext cx="2965500" cy="2809500"/>
            </a:xfrm>
            <a:prstGeom prst="round2DiagRect">
              <a:avLst>
                <a:gd fmla="val 0" name="adj1"/>
                <a:gd fmla="val 17764" name="adj2"/>
              </a:avLst>
            </a:prstGeom>
            <a:solidFill>
              <a:srgbClr val="094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92" name="Google Shape;392;p37"/>
            <p:cNvSpPr txBox="1"/>
            <p:nvPr/>
          </p:nvSpPr>
          <p:spPr>
            <a:xfrm>
              <a:off x="5360226" y="2256387"/>
              <a:ext cx="24171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100">
                  <a:solidFill>
                    <a:srgbClr val="FFFFFF"/>
                  </a:solidFill>
                  <a:latin typeface="Roboto"/>
                  <a:ea typeface="Roboto"/>
                  <a:cs typeface="Roboto"/>
                  <a:sym typeface="Roboto"/>
                </a:rPr>
                <a:t>Implementación</a:t>
              </a:r>
              <a:endParaRPr sz="1100">
                <a:solidFill>
                  <a:srgbClr val="FFFFFF"/>
                </a:solidFill>
                <a:latin typeface="Roboto"/>
                <a:ea typeface="Roboto"/>
                <a:cs typeface="Roboto"/>
                <a:sym typeface="Roboto"/>
              </a:endParaRPr>
            </a:p>
          </p:txBody>
        </p:sp>
        <p:sp>
          <p:nvSpPr>
            <p:cNvPr id="393" name="Google Shape;393;p37"/>
            <p:cNvSpPr txBox="1"/>
            <p:nvPr/>
          </p:nvSpPr>
          <p:spPr>
            <a:xfrm>
              <a:off x="5235276" y="2571400"/>
              <a:ext cx="2667000" cy="199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900">
                  <a:solidFill>
                    <a:srgbClr val="FFFFFF"/>
                  </a:solidFill>
                  <a:latin typeface="Roboto"/>
                  <a:ea typeface="Roboto"/>
                  <a:cs typeface="Roboto"/>
                  <a:sym typeface="Roboto"/>
                </a:rPr>
                <a:t>    </a:t>
              </a:r>
              <a:r>
                <a:rPr b="1" lang="es" sz="900">
                  <a:solidFill>
                    <a:srgbClr val="FFFFFF"/>
                  </a:solidFill>
                  <a:latin typeface="Roboto"/>
                  <a:ea typeface="Roboto"/>
                  <a:cs typeface="Roboto"/>
                  <a:sym typeface="Roboto"/>
                </a:rPr>
                <a:t>1.</a:t>
              </a:r>
              <a:r>
                <a:rPr lang="es" sz="900">
                  <a:solidFill>
                    <a:srgbClr val="FFFFFF"/>
                  </a:solidFill>
                  <a:latin typeface="Roboto"/>
                  <a:ea typeface="Roboto"/>
                  <a:cs typeface="Roboto"/>
                  <a:sym typeface="Roboto"/>
                </a:rPr>
                <a:t> </a:t>
              </a:r>
              <a:r>
                <a:rPr b="1" lang="es" sz="900" u="sng">
                  <a:solidFill>
                    <a:srgbClr val="FFFFFF"/>
                  </a:solidFill>
                  <a:latin typeface="Roboto"/>
                  <a:ea typeface="Roboto"/>
                  <a:cs typeface="Roboto"/>
                  <a:sym typeface="Roboto"/>
                </a:rPr>
                <a:t>Complejidad </a:t>
              </a:r>
              <a:r>
                <a:rPr lang="es" sz="900" u="sng">
                  <a:solidFill>
                    <a:srgbClr val="FFFFFF"/>
                  </a:solidFill>
                  <a:latin typeface="Roboto"/>
                  <a:ea typeface="Roboto"/>
                  <a:cs typeface="Roboto"/>
                  <a:sym typeface="Roboto"/>
                </a:rPr>
                <a:t>de la implementación:</a:t>
              </a:r>
              <a:r>
                <a:rPr lang="es" sz="900">
                  <a:solidFill>
                    <a:srgbClr val="FFFFFF"/>
                  </a:solidFill>
                  <a:latin typeface="Roboto"/>
                  <a:ea typeface="Roboto"/>
                  <a:cs typeface="Roboto"/>
                  <a:sym typeface="Roboto"/>
                </a:rPr>
                <a:t> Priorizar modelos simples pero sin descuidar el poder predictivo y de generalización. </a:t>
              </a:r>
              <a:endParaRPr sz="900">
                <a:solidFill>
                  <a:srgbClr val="FFFFFF"/>
                </a:solidFill>
                <a:latin typeface="Roboto"/>
                <a:ea typeface="Roboto"/>
                <a:cs typeface="Roboto"/>
                <a:sym typeface="Roboto"/>
              </a:endParaRPr>
            </a:p>
            <a:p>
              <a:pPr indent="0" lvl="0" marL="0" rtl="0" algn="l">
                <a:lnSpc>
                  <a:spcPct val="115000"/>
                </a:lnSpc>
                <a:spcBef>
                  <a:spcPts val="1600"/>
                </a:spcBef>
                <a:spcAft>
                  <a:spcPts val="0"/>
                </a:spcAft>
                <a:buNone/>
              </a:pPr>
              <a:r>
                <a:rPr lang="es" sz="900">
                  <a:solidFill>
                    <a:srgbClr val="FFFFFF"/>
                  </a:solidFill>
                  <a:latin typeface="Roboto"/>
                  <a:ea typeface="Roboto"/>
                  <a:cs typeface="Roboto"/>
                  <a:sym typeface="Roboto"/>
                </a:rPr>
                <a:t>    </a:t>
              </a:r>
              <a:r>
                <a:rPr b="1" lang="es" sz="900">
                  <a:solidFill>
                    <a:srgbClr val="FFFFFF"/>
                  </a:solidFill>
                  <a:latin typeface="Roboto"/>
                  <a:ea typeface="Roboto"/>
                  <a:cs typeface="Roboto"/>
                  <a:sym typeface="Roboto"/>
                </a:rPr>
                <a:t>2. </a:t>
              </a:r>
              <a:r>
                <a:rPr lang="es" sz="900" u="sng">
                  <a:solidFill>
                    <a:srgbClr val="FFFFFF"/>
                  </a:solidFill>
                  <a:latin typeface="Roboto"/>
                  <a:ea typeface="Roboto"/>
                  <a:cs typeface="Roboto"/>
                  <a:sym typeface="Roboto"/>
                </a:rPr>
                <a:t>Forma de </a:t>
              </a:r>
              <a:r>
                <a:rPr b="1" lang="es" sz="900" u="sng">
                  <a:solidFill>
                    <a:srgbClr val="FFFFFF"/>
                  </a:solidFill>
                  <a:latin typeface="Roboto"/>
                  <a:ea typeface="Roboto"/>
                  <a:cs typeface="Roboto"/>
                  <a:sym typeface="Roboto"/>
                </a:rPr>
                <a:t>consumo </a:t>
              </a:r>
              <a:r>
                <a:rPr lang="es" sz="900" u="sng">
                  <a:solidFill>
                    <a:srgbClr val="FFFFFF"/>
                  </a:solidFill>
                  <a:latin typeface="Roboto"/>
                  <a:ea typeface="Roboto"/>
                  <a:cs typeface="Roboto"/>
                  <a:sym typeface="Roboto"/>
                </a:rPr>
                <a:t>del modelo:</a:t>
              </a:r>
              <a:r>
                <a:rPr lang="es" sz="900">
                  <a:solidFill>
                    <a:srgbClr val="FFFFFF"/>
                  </a:solidFill>
                  <a:latin typeface="Roboto"/>
                  <a:ea typeface="Roboto"/>
                  <a:cs typeface="Roboto"/>
                  <a:sym typeface="Roboto"/>
                </a:rPr>
                <a:t> Evaluar cómo el cliente necesita acceder al resultado de la predicción (API? BATCH?)</a:t>
              </a:r>
              <a:endParaRPr sz="900">
                <a:solidFill>
                  <a:srgbClr val="FFFFFF"/>
                </a:solidFill>
                <a:latin typeface="Roboto"/>
                <a:ea typeface="Roboto"/>
                <a:cs typeface="Roboto"/>
                <a:sym typeface="Roboto"/>
              </a:endParaRPr>
            </a:p>
            <a:p>
              <a:pPr indent="0" lvl="0" marL="0" rtl="0" algn="l">
                <a:lnSpc>
                  <a:spcPct val="115000"/>
                </a:lnSpc>
                <a:spcBef>
                  <a:spcPts val="1600"/>
                </a:spcBef>
                <a:spcAft>
                  <a:spcPts val="1600"/>
                </a:spcAft>
                <a:buNone/>
              </a:pPr>
              <a:r>
                <a:rPr lang="es" sz="900">
                  <a:solidFill>
                    <a:srgbClr val="FFFFFF"/>
                  </a:solidFill>
                  <a:latin typeface="Roboto"/>
                  <a:ea typeface="Roboto"/>
                  <a:cs typeface="Roboto"/>
                  <a:sym typeface="Roboto"/>
                </a:rPr>
                <a:t>   </a:t>
              </a:r>
              <a:r>
                <a:rPr b="1" lang="es" sz="900">
                  <a:solidFill>
                    <a:srgbClr val="FFFFFF"/>
                  </a:solidFill>
                  <a:latin typeface="Roboto"/>
                  <a:ea typeface="Roboto"/>
                  <a:cs typeface="Roboto"/>
                  <a:sym typeface="Roboto"/>
                </a:rPr>
                <a:t> 3. </a:t>
              </a:r>
              <a:r>
                <a:rPr lang="es" sz="900" u="sng">
                  <a:solidFill>
                    <a:srgbClr val="FFFFFF"/>
                  </a:solidFill>
                  <a:latin typeface="Roboto"/>
                  <a:ea typeface="Roboto"/>
                  <a:cs typeface="Roboto"/>
                  <a:sym typeface="Roboto"/>
                </a:rPr>
                <a:t>Sistema de </a:t>
              </a:r>
              <a:r>
                <a:rPr b="1" lang="es" sz="900" u="sng">
                  <a:solidFill>
                    <a:srgbClr val="FFFFFF"/>
                  </a:solidFill>
                  <a:latin typeface="Roboto"/>
                  <a:ea typeface="Roboto"/>
                  <a:cs typeface="Roboto"/>
                  <a:sym typeface="Roboto"/>
                </a:rPr>
                <a:t>monitoreo</a:t>
              </a:r>
              <a:r>
                <a:rPr lang="es" sz="900">
                  <a:solidFill>
                    <a:srgbClr val="FFFFFF"/>
                  </a:solidFill>
                  <a:latin typeface="Roboto"/>
                  <a:ea typeface="Roboto"/>
                  <a:cs typeface="Roboto"/>
                  <a:sym typeface="Roboto"/>
                </a:rPr>
                <a:t>: Debe desarrollarse un sistema de captura de datos y reportería que permitan monitorear la performance del modelo a través del tiempo, y la estabilidad de las variables.</a:t>
              </a:r>
              <a:endParaRPr sz="900">
                <a:solidFill>
                  <a:srgbClr val="FFFFFF"/>
                </a:solidFill>
                <a:latin typeface="Roboto"/>
                <a:ea typeface="Roboto"/>
                <a:cs typeface="Roboto"/>
                <a:sym typeface="Roboto"/>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8"/>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4800">
                <a:solidFill>
                  <a:srgbClr val="000000"/>
                </a:solidFill>
              </a:rPr>
              <a:t>Gracias.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Acerca del Proyecto</a:t>
            </a:r>
            <a:endParaRPr/>
          </a:p>
        </p:txBody>
      </p:sp>
      <p:grpSp>
        <p:nvGrpSpPr>
          <p:cNvPr id="187" name="Google Shape;187;p19"/>
          <p:cNvGrpSpPr/>
          <p:nvPr/>
        </p:nvGrpSpPr>
        <p:grpSpPr>
          <a:xfrm>
            <a:off x="1593003" y="3499637"/>
            <a:ext cx="5957975" cy="913577"/>
            <a:chOff x="1593000" y="2322568"/>
            <a:chExt cx="5957975" cy="643500"/>
          </a:xfrm>
        </p:grpSpPr>
        <p:sp>
          <p:nvSpPr>
            <p:cNvPr id="188" name="Google Shape;188;p19"/>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9"/>
            <p:cNvSpPr/>
            <p:nvPr/>
          </p:nvSpPr>
          <p:spPr>
            <a:xfrm flipH="1">
              <a:off x="2283025" y="2322575"/>
              <a:ext cx="1844400" cy="642600"/>
            </a:xfrm>
            <a:prstGeom prst="rect">
              <a:avLst/>
            </a:prstGeom>
            <a:solidFill>
              <a:srgbClr val="1B7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9"/>
            <p:cNvSpPr/>
            <p:nvPr/>
          </p:nvSpPr>
          <p:spPr>
            <a:xfrm rot="-5400000">
              <a:off x="3501574" y="1934671"/>
              <a:ext cx="643356" cy="1419149"/>
            </a:xfrm>
            <a:prstGeom prst="flowChartOffpageConnector">
              <a:avLst/>
            </a:prstGeom>
            <a:solidFill>
              <a:srgbClr val="1B7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9"/>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sz="1300">
                  <a:solidFill>
                    <a:srgbClr val="FFFFFF"/>
                  </a:solidFill>
                  <a:latin typeface="Roboto Medium"/>
                  <a:ea typeface="Roboto Medium"/>
                  <a:cs typeface="Roboto Medium"/>
                  <a:sym typeface="Roboto Medium"/>
                </a:rPr>
                <a:t>Contexto Analítico</a:t>
              </a:r>
              <a:endParaRPr sz="1300">
                <a:solidFill>
                  <a:srgbClr val="FFFFFF"/>
                </a:solidFill>
                <a:latin typeface="Roboto"/>
                <a:ea typeface="Roboto"/>
                <a:cs typeface="Roboto"/>
                <a:sym typeface="Roboto"/>
              </a:endParaRPr>
            </a:p>
          </p:txBody>
        </p:sp>
        <p:sp>
          <p:nvSpPr>
            <p:cNvPr id="192" name="Google Shape;192;p19"/>
            <p:cNvSpPr/>
            <p:nvPr/>
          </p:nvSpPr>
          <p:spPr>
            <a:xfrm>
              <a:off x="1593000" y="2322568"/>
              <a:ext cx="690000" cy="642300"/>
            </a:xfrm>
            <a:prstGeom prst="rect">
              <a:avLst/>
            </a:prstGeom>
            <a:solidFill>
              <a:srgbClr val="1D7E75"/>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9"/>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194" name="Google Shape;194;p19"/>
            <p:cNvSpPr/>
            <p:nvPr/>
          </p:nvSpPr>
          <p:spPr>
            <a:xfrm>
              <a:off x="4234446" y="2323757"/>
              <a:ext cx="3124500" cy="6423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rPr lang="es" sz="800">
                  <a:solidFill>
                    <a:srgbClr val="1B786F"/>
                  </a:solidFill>
                  <a:latin typeface="Roboto"/>
                  <a:ea typeface="Roboto"/>
                  <a:cs typeface="Roboto"/>
                  <a:sym typeface="Roboto"/>
                </a:rPr>
                <a:t>Se otorgó una muestra con </a:t>
              </a:r>
              <a:r>
                <a:rPr b="1" lang="es" sz="800">
                  <a:solidFill>
                    <a:srgbClr val="1B786F"/>
                  </a:solidFill>
                  <a:latin typeface="Roboto"/>
                  <a:ea typeface="Roboto"/>
                  <a:cs typeface="Roboto"/>
                  <a:sym typeface="Roboto"/>
                </a:rPr>
                <a:t>8.047</a:t>
              </a:r>
              <a:r>
                <a:rPr lang="es" sz="800">
                  <a:solidFill>
                    <a:srgbClr val="1B786F"/>
                  </a:solidFill>
                  <a:latin typeface="Roboto"/>
                  <a:ea typeface="Roboto"/>
                  <a:cs typeface="Roboto"/>
                  <a:sym typeface="Roboto"/>
                </a:rPr>
                <a:t>  registros y </a:t>
              </a:r>
              <a:r>
                <a:rPr b="1" lang="es" sz="800">
                  <a:solidFill>
                    <a:srgbClr val="1B786F"/>
                  </a:solidFill>
                  <a:latin typeface="Roboto"/>
                  <a:ea typeface="Roboto"/>
                  <a:cs typeface="Roboto"/>
                  <a:sym typeface="Roboto"/>
                </a:rPr>
                <a:t>104</a:t>
              </a:r>
              <a:r>
                <a:rPr lang="es" sz="800">
                  <a:solidFill>
                    <a:srgbClr val="1B786F"/>
                  </a:solidFill>
                  <a:latin typeface="Roboto"/>
                  <a:ea typeface="Roboto"/>
                  <a:cs typeface="Roboto"/>
                  <a:sym typeface="Roboto"/>
                </a:rPr>
                <a:t> columnas, de las cuales una se denomina "target" y contiene la variable objetivo del problema. Esta variable indica un 1 si el cliente resultó moroso, y un 0 en otro caso.</a:t>
              </a:r>
              <a:endParaRPr sz="800">
                <a:solidFill>
                  <a:srgbClr val="1B786F"/>
                </a:solidFill>
                <a:latin typeface="Roboto"/>
                <a:ea typeface="Roboto"/>
                <a:cs typeface="Roboto"/>
                <a:sym typeface="Roboto"/>
              </a:endParaRPr>
            </a:p>
          </p:txBody>
        </p:sp>
      </p:grpSp>
      <p:grpSp>
        <p:nvGrpSpPr>
          <p:cNvPr id="195" name="Google Shape;195;p19"/>
          <p:cNvGrpSpPr/>
          <p:nvPr/>
        </p:nvGrpSpPr>
        <p:grpSpPr>
          <a:xfrm>
            <a:off x="1593003" y="2569550"/>
            <a:ext cx="5957975" cy="913577"/>
            <a:chOff x="1593000" y="2322568"/>
            <a:chExt cx="5957975" cy="643500"/>
          </a:xfrm>
        </p:grpSpPr>
        <p:sp>
          <p:nvSpPr>
            <p:cNvPr id="196" name="Google Shape;196;p19"/>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9"/>
            <p:cNvSpPr/>
            <p:nvPr/>
          </p:nvSpPr>
          <p:spPr>
            <a:xfrm flipH="1">
              <a:off x="2283025" y="2322575"/>
              <a:ext cx="1844400" cy="642600"/>
            </a:xfrm>
            <a:prstGeom prst="rect">
              <a:avLst/>
            </a:prstGeom>
            <a:solidFill>
              <a:srgbClr val="1B7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9"/>
            <p:cNvSpPr/>
            <p:nvPr/>
          </p:nvSpPr>
          <p:spPr>
            <a:xfrm rot="-5400000">
              <a:off x="3501574" y="1934671"/>
              <a:ext cx="643356" cy="1419149"/>
            </a:xfrm>
            <a:prstGeom prst="flowChartOffpageConnector">
              <a:avLst/>
            </a:prstGeom>
            <a:solidFill>
              <a:srgbClr val="1B7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9"/>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a:solidFill>
                    <a:srgbClr val="FFFFFF"/>
                  </a:solidFill>
                  <a:latin typeface="Roboto Medium"/>
                  <a:ea typeface="Roboto Medium"/>
                  <a:cs typeface="Roboto Medium"/>
                  <a:sym typeface="Roboto Medium"/>
                </a:rPr>
                <a:t>Objetivo del Proyecto</a:t>
              </a:r>
              <a:endParaRPr>
                <a:solidFill>
                  <a:srgbClr val="FFFFFF"/>
                </a:solidFill>
                <a:latin typeface="Roboto"/>
                <a:ea typeface="Roboto"/>
                <a:cs typeface="Roboto"/>
                <a:sym typeface="Roboto"/>
              </a:endParaRPr>
            </a:p>
          </p:txBody>
        </p:sp>
        <p:sp>
          <p:nvSpPr>
            <p:cNvPr id="200" name="Google Shape;200;p19"/>
            <p:cNvSpPr/>
            <p:nvPr/>
          </p:nvSpPr>
          <p:spPr>
            <a:xfrm>
              <a:off x="1593000" y="2322568"/>
              <a:ext cx="690000" cy="642300"/>
            </a:xfrm>
            <a:prstGeom prst="rect">
              <a:avLst/>
            </a:prstGeom>
            <a:solidFill>
              <a:srgbClr val="1D7E75"/>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9"/>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202" name="Google Shape;202;p19"/>
            <p:cNvSpPr/>
            <p:nvPr/>
          </p:nvSpPr>
          <p:spPr>
            <a:xfrm>
              <a:off x="4234446" y="2323765"/>
              <a:ext cx="3124500" cy="6423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rPr lang="es" sz="800">
                  <a:solidFill>
                    <a:srgbClr val="1B786F"/>
                  </a:solidFill>
                  <a:latin typeface="Roboto"/>
                  <a:ea typeface="Roboto"/>
                  <a:cs typeface="Roboto"/>
                  <a:sym typeface="Roboto"/>
                </a:rPr>
                <a:t>Desarrollar un modelo de clasificación que permita identificar a los clientes con mayor probabilidad de ingresar en mora</a:t>
              </a:r>
              <a:endParaRPr sz="800">
                <a:solidFill>
                  <a:srgbClr val="1B786F"/>
                </a:solidFill>
                <a:latin typeface="Roboto"/>
                <a:ea typeface="Roboto"/>
                <a:cs typeface="Roboto"/>
                <a:sym typeface="Roboto"/>
              </a:endParaRPr>
            </a:p>
          </p:txBody>
        </p:sp>
      </p:grpSp>
      <p:grpSp>
        <p:nvGrpSpPr>
          <p:cNvPr id="203" name="Google Shape;203;p19"/>
          <p:cNvGrpSpPr/>
          <p:nvPr/>
        </p:nvGrpSpPr>
        <p:grpSpPr>
          <a:xfrm>
            <a:off x="1593003" y="1639450"/>
            <a:ext cx="5957975" cy="913604"/>
            <a:chOff x="1593000" y="2322568"/>
            <a:chExt cx="5957975" cy="643519"/>
          </a:xfrm>
        </p:grpSpPr>
        <p:sp>
          <p:nvSpPr>
            <p:cNvPr id="204" name="Google Shape;204;p19"/>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9"/>
            <p:cNvSpPr/>
            <p:nvPr/>
          </p:nvSpPr>
          <p:spPr>
            <a:xfrm flipH="1">
              <a:off x="2283025" y="2322575"/>
              <a:ext cx="1844400" cy="642600"/>
            </a:xfrm>
            <a:prstGeom prst="rect">
              <a:avLst/>
            </a:prstGeom>
            <a:solidFill>
              <a:srgbClr val="1B7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9"/>
            <p:cNvSpPr/>
            <p:nvPr/>
          </p:nvSpPr>
          <p:spPr>
            <a:xfrm rot="-5400000">
              <a:off x="3493824" y="1934834"/>
              <a:ext cx="643356" cy="1419149"/>
            </a:xfrm>
            <a:prstGeom prst="flowChartOffpageConnector">
              <a:avLst/>
            </a:prstGeom>
            <a:solidFill>
              <a:srgbClr val="1B7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9"/>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a:solidFill>
                    <a:srgbClr val="FFFFFF"/>
                  </a:solidFill>
                  <a:latin typeface="Roboto Medium"/>
                  <a:ea typeface="Roboto Medium"/>
                  <a:cs typeface="Roboto Medium"/>
                  <a:sym typeface="Roboto Medium"/>
                </a:rPr>
                <a:t>Contexto Comercial</a:t>
              </a:r>
              <a:endParaRPr>
                <a:solidFill>
                  <a:srgbClr val="FFFFFF"/>
                </a:solidFill>
                <a:latin typeface="Roboto"/>
                <a:ea typeface="Roboto"/>
                <a:cs typeface="Roboto"/>
                <a:sym typeface="Roboto"/>
              </a:endParaRPr>
            </a:p>
          </p:txBody>
        </p:sp>
        <p:sp>
          <p:nvSpPr>
            <p:cNvPr id="208" name="Google Shape;208;p19"/>
            <p:cNvSpPr/>
            <p:nvPr/>
          </p:nvSpPr>
          <p:spPr>
            <a:xfrm>
              <a:off x="1593000" y="2322568"/>
              <a:ext cx="690000" cy="642300"/>
            </a:xfrm>
            <a:prstGeom prst="rect">
              <a:avLst/>
            </a:prstGeom>
            <a:solidFill>
              <a:srgbClr val="1D7E75"/>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9"/>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210" name="Google Shape;210;p19"/>
            <p:cNvSpPr/>
            <p:nvPr/>
          </p:nvSpPr>
          <p:spPr>
            <a:xfrm>
              <a:off x="4242221" y="2323765"/>
              <a:ext cx="3308700" cy="6423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rPr lang="es" sz="800">
                  <a:solidFill>
                    <a:srgbClr val="1B786F"/>
                  </a:solidFill>
                  <a:latin typeface="Roboto"/>
                  <a:ea typeface="Roboto"/>
                  <a:cs typeface="Roboto"/>
                  <a:sym typeface="Roboto"/>
                </a:rPr>
                <a:t>La compañía brinda ciertos servicios financiados, los cuales cuentan con un riesgo asociado a la falta del pago por parte de los clientes. Contar con una probabilidad de morosidad para cada cliente puede ser una herramienta de mucha utilidad para tomar decisiones de crédito.</a:t>
              </a:r>
              <a:endParaRPr sz="800">
                <a:solidFill>
                  <a:srgbClr val="1B786F"/>
                </a:solidFill>
                <a:latin typeface="Roboto"/>
                <a:ea typeface="Roboto"/>
                <a:cs typeface="Roboto"/>
                <a:sym typeface="Roboto"/>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Acerca del Target: </a:t>
            </a:r>
            <a:endParaRPr/>
          </a:p>
          <a:p>
            <a:pPr indent="0" lvl="0" marL="0" rtl="0" algn="l">
              <a:spcBef>
                <a:spcPts val="0"/>
              </a:spcBef>
              <a:spcAft>
                <a:spcPts val="0"/>
              </a:spcAft>
              <a:buNone/>
            </a:pPr>
            <a:r>
              <a:rPr lang="es" sz="1688"/>
              <a:t>3% del total de clientes resultaron morosos</a:t>
            </a:r>
            <a:endParaRPr sz="1688"/>
          </a:p>
        </p:txBody>
      </p:sp>
      <p:pic>
        <p:nvPicPr>
          <p:cNvPr id="216" name="Google Shape;216;p20"/>
          <p:cNvPicPr preferRelativeResize="0"/>
          <p:nvPr/>
        </p:nvPicPr>
        <p:blipFill>
          <a:blip r:embed="rId3">
            <a:alphaModFix/>
          </a:blip>
          <a:stretch>
            <a:fillRect/>
          </a:stretch>
        </p:blipFill>
        <p:spPr>
          <a:xfrm>
            <a:off x="2188050" y="1307850"/>
            <a:ext cx="4510777" cy="3530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Preprocesamiento</a:t>
            </a:r>
            <a:endParaRPr/>
          </a:p>
        </p:txBody>
      </p:sp>
      <p:grpSp>
        <p:nvGrpSpPr>
          <p:cNvPr id="222" name="Google Shape;222;p21"/>
          <p:cNvGrpSpPr/>
          <p:nvPr/>
        </p:nvGrpSpPr>
        <p:grpSpPr>
          <a:xfrm>
            <a:off x="0" y="2104389"/>
            <a:ext cx="2214600" cy="3217636"/>
            <a:chOff x="0" y="1189989"/>
            <a:chExt cx="2214600" cy="3217636"/>
          </a:xfrm>
        </p:grpSpPr>
        <p:sp>
          <p:nvSpPr>
            <p:cNvPr id="223" name="Google Shape;223;p21"/>
            <p:cNvSpPr/>
            <p:nvPr/>
          </p:nvSpPr>
          <p:spPr>
            <a:xfrm>
              <a:off x="0" y="1189989"/>
              <a:ext cx="2214600" cy="669000"/>
            </a:xfrm>
            <a:prstGeom prst="homePlate">
              <a:avLst>
                <a:gd fmla="val 50000" name="adj"/>
              </a:avLst>
            </a:prstGeom>
            <a:solidFill>
              <a:srgbClr val="155B5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FFFFFF"/>
                  </a:solidFill>
                  <a:latin typeface="Roboto"/>
                  <a:ea typeface="Roboto"/>
                  <a:cs typeface="Roboto"/>
                  <a:sym typeface="Roboto"/>
                </a:rPr>
                <a:t>Tipos de Datos</a:t>
              </a:r>
              <a:endParaRPr>
                <a:solidFill>
                  <a:srgbClr val="FFFFFF"/>
                </a:solidFill>
                <a:latin typeface="Roboto"/>
                <a:ea typeface="Roboto"/>
                <a:cs typeface="Roboto"/>
                <a:sym typeface="Roboto"/>
              </a:endParaRPr>
            </a:p>
          </p:txBody>
        </p:sp>
        <p:sp>
          <p:nvSpPr>
            <p:cNvPr id="224" name="Google Shape;224;p21"/>
            <p:cNvSpPr txBox="1"/>
            <p:nvPr/>
          </p:nvSpPr>
          <p:spPr>
            <a:xfrm>
              <a:off x="295050" y="2057125"/>
              <a:ext cx="1624500" cy="235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100">
                  <a:solidFill>
                    <a:schemeClr val="lt1"/>
                  </a:solidFill>
                  <a:latin typeface="Roboto"/>
                  <a:ea typeface="Roboto"/>
                  <a:cs typeface="Roboto"/>
                  <a:sym typeface="Roboto"/>
                </a:rPr>
                <a:t>Todas las variables son numéricas. </a:t>
              </a:r>
              <a:r>
                <a:rPr lang="es" sz="1100">
                  <a:latin typeface="Roboto"/>
                  <a:ea typeface="Roboto"/>
                  <a:cs typeface="Roboto"/>
                  <a:sym typeface="Roboto"/>
                </a:rPr>
                <a:t>.</a:t>
              </a:r>
              <a:endParaRPr sz="1100">
                <a:latin typeface="Roboto"/>
                <a:ea typeface="Roboto"/>
                <a:cs typeface="Roboto"/>
                <a:sym typeface="Roboto"/>
              </a:endParaRPr>
            </a:p>
          </p:txBody>
        </p:sp>
      </p:grpSp>
      <p:grpSp>
        <p:nvGrpSpPr>
          <p:cNvPr id="225" name="Google Shape;225;p21"/>
          <p:cNvGrpSpPr/>
          <p:nvPr/>
        </p:nvGrpSpPr>
        <p:grpSpPr>
          <a:xfrm>
            <a:off x="1838325" y="2104175"/>
            <a:ext cx="2064000" cy="3217850"/>
            <a:chOff x="1838325" y="1189775"/>
            <a:chExt cx="2064000" cy="3217850"/>
          </a:xfrm>
        </p:grpSpPr>
        <p:sp>
          <p:nvSpPr>
            <p:cNvPr id="226" name="Google Shape;226;p21"/>
            <p:cNvSpPr/>
            <p:nvPr/>
          </p:nvSpPr>
          <p:spPr>
            <a:xfrm>
              <a:off x="1838325" y="1189775"/>
              <a:ext cx="2064000" cy="669000"/>
            </a:xfrm>
            <a:prstGeom prst="chevron">
              <a:avLst>
                <a:gd fmla="val 50000" name="adj"/>
              </a:avLst>
            </a:prstGeom>
            <a:solidFill>
              <a:srgbClr val="1B786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FFFFFF"/>
                  </a:solidFill>
                  <a:latin typeface="Roboto"/>
                  <a:ea typeface="Roboto"/>
                  <a:cs typeface="Roboto"/>
                  <a:sym typeface="Roboto"/>
                </a:rPr>
                <a:t>Vacíos</a:t>
              </a:r>
              <a:endParaRPr>
                <a:solidFill>
                  <a:srgbClr val="FFFFFF"/>
                </a:solidFill>
                <a:latin typeface="Roboto"/>
                <a:ea typeface="Roboto"/>
                <a:cs typeface="Roboto"/>
                <a:sym typeface="Roboto"/>
              </a:endParaRPr>
            </a:p>
          </p:txBody>
        </p:sp>
        <p:sp>
          <p:nvSpPr>
            <p:cNvPr id="227" name="Google Shape;227;p21"/>
            <p:cNvSpPr txBox="1"/>
            <p:nvPr/>
          </p:nvSpPr>
          <p:spPr>
            <a:xfrm>
              <a:off x="2017250" y="2057125"/>
              <a:ext cx="1624500" cy="235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100">
                  <a:solidFill>
                    <a:schemeClr val="lt1"/>
                  </a:solidFill>
                  <a:latin typeface="Roboto"/>
                  <a:ea typeface="Roboto"/>
                  <a:cs typeface="Roboto"/>
                  <a:sym typeface="Roboto"/>
                </a:rPr>
                <a:t>No existen registros con valores vacíos</a:t>
              </a:r>
              <a:endParaRPr sz="1100">
                <a:solidFill>
                  <a:schemeClr val="lt1"/>
                </a:solidFill>
                <a:latin typeface="Roboto"/>
                <a:ea typeface="Roboto"/>
                <a:cs typeface="Roboto"/>
                <a:sym typeface="Roboto"/>
              </a:endParaRPr>
            </a:p>
          </p:txBody>
        </p:sp>
      </p:grpSp>
      <p:grpSp>
        <p:nvGrpSpPr>
          <p:cNvPr id="228" name="Google Shape;228;p21"/>
          <p:cNvGrpSpPr/>
          <p:nvPr/>
        </p:nvGrpSpPr>
        <p:grpSpPr>
          <a:xfrm>
            <a:off x="3516750" y="2104175"/>
            <a:ext cx="2064000" cy="3217850"/>
            <a:chOff x="3516750" y="1189775"/>
            <a:chExt cx="2064000" cy="3217850"/>
          </a:xfrm>
        </p:grpSpPr>
        <p:sp>
          <p:nvSpPr>
            <p:cNvPr id="229" name="Google Shape;229;p21"/>
            <p:cNvSpPr/>
            <p:nvPr/>
          </p:nvSpPr>
          <p:spPr>
            <a:xfrm>
              <a:off x="3516750" y="1189775"/>
              <a:ext cx="2064000" cy="669000"/>
            </a:xfrm>
            <a:prstGeom prst="chevron">
              <a:avLst>
                <a:gd fmla="val 50000" name="adj"/>
              </a:avLst>
            </a:prstGeom>
            <a:solidFill>
              <a:srgbClr val="1D7E7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FFFFFF"/>
                  </a:solidFill>
                  <a:latin typeface="Roboto"/>
                  <a:ea typeface="Roboto"/>
                  <a:cs typeface="Roboto"/>
                  <a:sym typeface="Roboto"/>
                </a:rPr>
                <a:t>Variables No Útiles</a:t>
              </a:r>
              <a:endParaRPr>
                <a:solidFill>
                  <a:srgbClr val="FFFFFF"/>
                </a:solidFill>
                <a:latin typeface="Roboto"/>
                <a:ea typeface="Roboto"/>
                <a:cs typeface="Roboto"/>
                <a:sym typeface="Roboto"/>
              </a:endParaRPr>
            </a:p>
          </p:txBody>
        </p:sp>
        <p:sp>
          <p:nvSpPr>
            <p:cNvPr id="230" name="Google Shape;230;p21"/>
            <p:cNvSpPr txBox="1"/>
            <p:nvPr/>
          </p:nvSpPr>
          <p:spPr>
            <a:xfrm>
              <a:off x="3739450" y="2057125"/>
              <a:ext cx="1624500" cy="235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100">
                  <a:solidFill>
                    <a:schemeClr val="lt1"/>
                  </a:solidFill>
                  <a:latin typeface="Roboto"/>
                  <a:ea typeface="Roboto"/>
                  <a:cs typeface="Roboto"/>
                  <a:sym typeface="Roboto"/>
                </a:rPr>
                <a:t>Se descartan las variables ID y cal_nom_afip ya que no son útiles para modelar.</a:t>
              </a:r>
              <a:endParaRPr sz="1100">
                <a:solidFill>
                  <a:schemeClr val="lt1"/>
                </a:solidFill>
                <a:latin typeface="Roboto"/>
                <a:ea typeface="Roboto"/>
                <a:cs typeface="Roboto"/>
                <a:sym typeface="Roboto"/>
              </a:endParaRPr>
            </a:p>
          </p:txBody>
        </p:sp>
      </p:grpSp>
      <p:grpSp>
        <p:nvGrpSpPr>
          <p:cNvPr id="231" name="Google Shape;231;p21"/>
          <p:cNvGrpSpPr/>
          <p:nvPr/>
        </p:nvGrpSpPr>
        <p:grpSpPr>
          <a:xfrm>
            <a:off x="6874025" y="2104175"/>
            <a:ext cx="2064000" cy="3217850"/>
            <a:chOff x="6874025" y="1189775"/>
            <a:chExt cx="2064000" cy="3217850"/>
          </a:xfrm>
        </p:grpSpPr>
        <p:sp>
          <p:nvSpPr>
            <p:cNvPr id="232" name="Google Shape;232;p21"/>
            <p:cNvSpPr/>
            <p:nvPr/>
          </p:nvSpPr>
          <p:spPr>
            <a:xfrm>
              <a:off x="6874025" y="1189775"/>
              <a:ext cx="2064000" cy="669000"/>
            </a:xfrm>
            <a:prstGeom prst="chevron">
              <a:avLst>
                <a:gd fmla="val 50000" name="adj"/>
              </a:avLst>
            </a:prstGeom>
            <a:solidFill>
              <a:srgbClr val="249C9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FFFFFF"/>
                  </a:solidFill>
                  <a:latin typeface="Roboto"/>
                  <a:ea typeface="Roboto"/>
                  <a:cs typeface="Roboto"/>
                  <a:sym typeface="Roboto"/>
                </a:rPr>
                <a:t>Variables Monetarias y Outliers</a:t>
              </a:r>
              <a:endParaRPr>
                <a:solidFill>
                  <a:srgbClr val="FFFFFF"/>
                </a:solidFill>
                <a:latin typeface="Roboto"/>
                <a:ea typeface="Roboto"/>
                <a:cs typeface="Roboto"/>
                <a:sym typeface="Roboto"/>
              </a:endParaRPr>
            </a:p>
          </p:txBody>
        </p:sp>
        <p:sp>
          <p:nvSpPr>
            <p:cNvPr id="233" name="Google Shape;233;p21"/>
            <p:cNvSpPr txBox="1"/>
            <p:nvPr/>
          </p:nvSpPr>
          <p:spPr>
            <a:xfrm>
              <a:off x="7183850" y="2057125"/>
              <a:ext cx="1624500" cy="235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100">
                  <a:solidFill>
                    <a:schemeClr val="lt1"/>
                  </a:solidFill>
                  <a:latin typeface="Roboto"/>
                  <a:ea typeface="Roboto"/>
                  <a:cs typeface="Roboto"/>
                  <a:sym typeface="Roboto"/>
                </a:rPr>
                <a:t>Las variables monetarias se normalizan, y luego se topean entre -4 y +4 para limpiarlas de outliers. </a:t>
              </a:r>
              <a:endParaRPr sz="1100">
                <a:solidFill>
                  <a:schemeClr val="lt1"/>
                </a:solidFill>
                <a:latin typeface="Roboto"/>
                <a:ea typeface="Roboto"/>
                <a:cs typeface="Roboto"/>
                <a:sym typeface="Roboto"/>
              </a:endParaRPr>
            </a:p>
          </p:txBody>
        </p:sp>
      </p:grpSp>
      <p:grpSp>
        <p:nvGrpSpPr>
          <p:cNvPr id="234" name="Google Shape;234;p21"/>
          <p:cNvGrpSpPr/>
          <p:nvPr/>
        </p:nvGrpSpPr>
        <p:grpSpPr>
          <a:xfrm>
            <a:off x="5195350" y="2104175"/>
            <a:ext cx="2064000" cy="3217850"/>
            <a:chOff x="5195350" y="1189775"/>
            <a:chExt cx="2064000" cy="3217850"/>
          </a:xfrm>
        </p:grpSpPr>
        <p:sp>
          <p:nvSpPr>
            <p:cNvPr id="235" name="Google Shape;235;p21"/>
            <p:cNvSpPr/>
            <p:nvPr/>
          </p:nvSpPr>
          <p:spPr>
            <a:xfrm>
              <a:off x="5195350" y="1189775"/>
              <a:ext cx="2064000" cy="669000"/>
            </a:xfrm>
            <a:prstGeom prst="chevron">
              <a:avLst>
                <a:gd fmla="val 50000" name="adj"/>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FFFFFF"/>
                  </a:solidFill>
                  <a:latin typeface="Roboto"/>
                  <a:ea typeface="Roboto"/>
                  <a:cs typeface="Roboto"/>
                  <a:sym typeface="Roboto"/>
                </a:rPr>
                <a:t>Variables con Poca Variabilidad</a:t>
              </a:r>
              <a:endParaRPr>
                <a:solidFill>
                  <a:srgbClr val="FFFFFF"/>
                </a:solidFill>
                <a:latin typeface="Roboto"/>
                <a:ea typeface="Roboto"/>
                <a:cs typeface="Roboto"/>
                <a:sym typeface="Roboto"/>
              </a:endParaRPr>
            </a:p>
          </p:txBody>
        </p:sp>
        <p:sp>
          <p:nvSpPr>
            <p:cNvPr id="236" name="Google Shape;236;p21"/>
            <p:cNvSpPr txBox="1"/>
            <p:nvPr/>
          </p:nvSpPr>
          <p:spPr>
            <a:xfrm>
              <a:off x="5461650" y="2057125"/>
              <a:ext cx="1624500" cy="235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100">
                  <a:solidFill>
                    <a:schemeClr val="lt1"/>
                  </a:solidFill>
                  <a:latin typeface="Roboto"/>
                  <a:ea typeface="Roboto"/>
                  <a:cs typeface="Roboto"/>
                  <a:sym typeface="Roboto"/>
                </a:rPr>
                <a:t>Se descartan las variables que concentran al menos el 99% de sus datos en un mismo valor. </a:t>
              </a:r>
              <a:endParaRPr sz="1100">
                <a:solidFill>
                  <a:schemeClr val="lt1"/>
                </a:solidFill>
                <a:latin typeface="Roboto"/>
                <a:ea typeface="Roboto"/>
                <a:cs typeface="Roboto"/>
                <a:sym typeface="Roboto"/>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Importancia de Variables</a:t>
            </a:r>
            <a:endParaRPr/>
          </a:p>
          <a:p>
            <a:pPr indent="0" lvl="0" marL="0" rtl="0" algn="l">
              <a:spcBef>
                <a:spcPts val="0"/>
              </a:spcBef>
              <a:spcAft>
                <a:spcPts val="0"/>
              </a:spcAft>
              <a:buNone/>
            </a:pPr>
            <a:r>
              <a:rPr lang="es" sz="1488"/>
              <a:t>Primer acercamiento</a:t>
            </a:r>
            <a:endParaRPr sz="1488"/>
          </a:p>
        </p:txBody>
      </p:sp>
      <p:pic>
        <p:nvPicPr>
          <p:cNvPr id="242" name="Google Shape;242;p22"/>
          <p:cNvPicPr preferRelativeResize="0"/>
          <p:nvPr/>
        </p:nvPicPr>
        <p:blipFill>
          <a:blip r:embed="rId3">
            <a:alphaModFix/>
          </a:blip>
          <a:stretch>
            <a:fillRect/>
          </a:stretch>
        </p:blipFill>
        <p:spPr>
          <a:xfrm>
            <a:off x="1604438" y="1263525"/>
            <a:ext cx="5935125" cy="3530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Variables “sco”</a:t>
            </a:r>
            <a:endParaRPr/>
          </a:p>
          <a:p>
            <a:pPr indent="0" lvl="0" marL="0" rtl="0" algn="l">
              <a:spcBef>
                <a:spcPts val="0"/>
              </a:spcBef>
              <a:spcAft>
                <a:spcPts val="0"/>
              </a:spcAft>
              <a:buNone/>
            </a:pPr>
            <a:r>
              <a:rPr lang="es" sz="1588"/>
              <a:t>Distribución</a:t>
            </a:r>
            <a:endParaRPr sz="1588"/>
          </a:p>
        </p:txBody>
      </p:sp>
      <p:pic>
        <p:nvPicPr>
          <p:cNvPr id="248" name="Google Shape;248;p23"/>
          <p:cNvPicPr preferRelativeResize="0"/>
          <p:nvPr/>
        </p:nvPicPr>
        <p:blipFill>
          <a:blip r:embed="rId3">
            <a:alphaModFix/>
          </a:blip>
          <a:stretch>
            <a:fillRect/>
          </a:stretch>
        </p:blipFill>
        <p:spPr>
          <a:xfrm>
            <a:off x="1919500" y="1418825"/>
            <a:ext cx="2188559" cy="1707849"/>
          </a:xfrm>
          <a:prstGeom prst="rect">
            <a:avLst/>
          </a:prstGeom>
          <a:noFill/>
          <a:ln>
            <a:noFill/>
          </a:ln>
        </p:spPr>
      </p:pic>
      <p:pic>
        <p:nvPicPr>
          <p:cNvPr id="249" name="Google Shape;249;p23"/>
          <p:cNvPicPr preferRelativeResize="0"/>
          <p:nvPr/>
        </p:nvPicPr>
        <p:blipFill>
          <a:blip r:embed="rId4">
            <a:alphaModFix/>
          </a:blip>
          <a:stretch>
            <a:fillRect/>
          </a:stretch>
        </p:blipFill>
        <p:spPr>
          <a:xfrm>
            <a:off x="1939800" y="3142520"/>
            <a:ext cx="2147950" cy="1676168"/>
          </a:xfrm>
          <a:prstGeom prst="rect">
            <a:avLst/>
          </a:prstGeom>
          <a:noFill/>
          <a:ln>
            <a:noFill/>
          </a:ln>
        </p:spPr>
      </p:pic>
      <p:pic>
        <p:nvPicPr>
          <p:cNvPr id="250" name="Google Shape;250;p23"/>
          <p:cNvPicPr preferRelativeResize="0"/>
          <p:nvPr/>
        </p:nvPicPr>
        <p:blipFill>
          <a:blip r:embed="rId5">
            <a:alphaModFix/>
          </a:blip>
          <a:stretch>
            <a:fillRect/>
          </a:stretch>
        </p:blipFill>
        <p:spPr>
          <a:xfrm>
            <a:off x="4798400" y="3139942"/>
            <a:ext cx="2147950" cy="1681320"/>
          </a:xfrm>
          <a:prstGeom prst="rect">
            <a:avLst/>
          </a:prstGeom>
          <a:noFill/>
          <a:ln>
            <a:noFill/>
          </a:ln>
        </p:spPr>
      </p:pic>
      <p:pic>
        <p:nvPicPr>
          <p:cNvPr id="251" name="Google Shape;251;p23"/>
          <p:cNvPicPr preferRelativeResize="0"/>
          <p:nvPr/>
        </p:nvPicPr>
        <p:blipFill>
          <a:blip r:embed="rId6">
            <a:alphaModFix/>
          </a:blip>
          <a:stretch>
            <a:fillRect/>
          </a:stretch>
        </p:blipFill>
        <p:spPr>
          <a:xfrm>
            <a:off x="4798388" y="1418825"/>
            <a:ext cx="2147971" cy="1707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Variables “sco”</a:t>
            </a:r>
            <a:endParaRPr/>
          </a:p>
          <a:p>
            <a:pPr indent="0" lvl="0" marL="0" rtl="0" algn="l">
              <a:spcBef>
                <a:spcPts val="0"/>
              </a:spcBef>
              <a:spcAft>
                <a:spcPts val="0"/>
              </a:spcAft>
              <a:buNone/>
            </a:pPr>
            <a:r>
              <a:rPr lang="es" sz="1588"/>
              <a:t>Matriz de Correlación</a:t>
            </a:r>
            <a:endParaRPr sz="1588"/>
          </a:p>
        </p:txBody>
      </p:sp>
      <p:pic>
        <p:nvPicPr>
          <p:cNvPr id="257" name="Google Shape;257;p24"/>
          <p:cNvPicPr preferRelativeResize="0"/>
          <p:nvPr/>
        </p:nvPicPr>
        <p:blipFill>
          <a:blip r:embed="rId3">
            <a:alphaModFix/>
          </a:blip>
          <a:stretch>
            <a:fillRect/>
          </a:stretch>
        </p:blipFill>
        <p:spPr>
          <a:xfrm>
            <a:off x="1297500" y="1636438"/>
            <a:ext cx="2933700" cy="2181225"/>
          </a:xfrm>
          <a:prstGeom prst="rect">
            <a:avLst/>
          </a:prstGeom>
          <a:noFill/>
          <a:ln>
            <a:noFill/>
          </a:ln>
        </p:spPr>
      </p:pic>
      <p:sp>
        <p:nvSpPr>
          <p:cNvPr id="258" name="Google Shape;258;p24"/>
          <p:cNvSpPr txBox="1"/>
          <p:nvPr>
            <p:ph type="title"/>
          </p:nvPr>
        </p:nvSpPr>
        <p:spPr>
          <a:xfrm>
            <a:off x="4793550" y="1875513"/>
            <a:ext cx="3758400" cy="1703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sz="1800"/>
              <a:t>Son buenos predictores pero están extremadamente correlacionadas.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s" sz="1800"/>
              <a:t>Propuesta: </a:t>
            </a:r>
            <a:r>
              <a:rPr lang="es" sz="1800"/>
              <a:t>Análisis PCA y utilizar primer componente. </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Variables “sco”</a:t>
            </a:r>
            <a:endParaRPr/>
          </a:p>
          <a:p>
            <a:pPr indent="0" lvl="0" marL="0" rtl="0" algn="l">
              <a:spcBef>
                <a:spcPts val="0"/>
              </a:spcBef>
              <a:spcAft>
                <a:spcPts val="0"/>
              </a:spcAft>
              <a:buNone/>
            </a:pPr>
            <a:r>
              <a:rPr lang="es" sz="1588"/>
              <a:t>PCA</a:t>
            </a:r>
            <a:endParaRPr sz="1588"/>
          </a:p>
        </p:txBody>
      </p:sp>
      <p:pic>
        <p:nvPicPr>
          <p:cNvPr id="264" name="Google Shape;264;p25"/>
          <p:cNvPicPr preferRelativeResize="0"/>
          <p:nvPr/>
        </p:nvPicPr>
        <p:blipFill>
          <a:blip r:embed="rId3">
            <a:alphaModFix/>
          </a:blip>
          <a:stretch>
            <a:fillRect/>
          </a:stretch>
        </p:blipFill>
        <p:spPr>
          <a:xfrm>
            <a:off x="1297500" y="1471300"/>
            <a:ext cx="3978550" cy="2200900"/>
          </a:xfrm>
          <a:prstGeom prst="rect">
            <a:avLst/>
          </a:prstGeom>
          <a:noFill/>
          <a:ln>
            <a:noFill/>
          </a:ln>
        </p:spPr>
      </p:pic>
      <p:pic>
        <p:nvPicPr>
          <p:cNvPr id="265" name="Google Shape;265;p25"/>
          <p:cNvPicPr preferRelativeResize="0"/>
          <p:nvPr/>
        </p:nvPicPr>
        <p:blipFill>
          <a:blip r:embed="rId4">
            <a:alphaModFix/>
          </a:blip>
          <a:stretch>
            <a:fillRect/>
          </a:stretch>
        </p:blipFill>
        <p:spPr>
          <a:xfrm>
            <a:off x="5428450" y="1460250"/>
            <a:ext cx="2752765" cy="2211950"/>
          </a:xfrm>
          <a:prstGeom prst="rect">
            <a:avLst/>
          </a:prstGeom>
          <a:noFill/>
          <a:ln>
            <a:noFill/>
          </a:ln>
        </p:spPr>
      </p:pic>
      <p:sp>
        <p:nvSpPr>
          <p:cNvPr id="266" name="Google Shape;266;p25"/>
          <p:cNvSpPr txBox="1"/>
          <p:nvPr>
            <p:ph type="title"/>
          </p:nvPr>
        </p:nvSpPr>
        <p:spPr>
          <a:xfrm>
            <a:off x="1297500" y="38356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2200"/>
              <a:t>Se reemplazan las variables “sco” por PCA_0_sco</a:t>
            </a:r>
            <a:endParaRPr sz="1388"/>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